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30243463" cy="42845038"/>
  <p:notesSz cx="6805613" cy="9939338"/>
  <p:defaultTextStyle>
    <a:defPPr>
      <a:defRPr lang="ja-JP"/>
    </a:defPPr>
    <a:lvl1pPr marL="0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FF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398" autoAdjust="0"/>
    <p:restoredTop sz="96075" autoAdjust="0"/>
  </p:normalViewPr>
  <p:slideViewPr>
    <p:cSldViewPr>
      <p:cViewPr varScale="1">
        <p:scale>
          <a:sx n="15" d="100"/>
          <a:sy n="15" d="100"/>
        </p:scale>
        <p:origin x="-2748" y="-204"/>
      </p:cViewPr>
      <p:guideLst>
        <p:guide orient="horz" pos="13495"/>
        <p:guide pos="95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451" y="0"/>
            <a:ext cx="2949575" cy="496888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DC9931E8-FAAA-4402-9004-54EF4CD23DDD}" type="datetimeFigureOut">
              <a:rPr kumimoji="1" lang="ja-JP" altLang="en-US" smtClean="0"/>
              <a:pPr/>
              <a:t>2012/8/6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746125"/>
            <a:ext cx="26289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4" tIns="45707" rIns="91414" bIns="45707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9" y="4721225"/>
            <a:ext cx="5443537" cy="4471988"/>
          </a:xfrm>
          <a:prstGeom prst="rect">
            <a:avLst/>
          </a:prstGeom>
        </p:spPr>
        <p:txBody>
          <a:bodyPr vert="horz" lIns="91414" tIns="45707" rIns="91414" bIns="45707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451" y="9440863"/>
            <a:ext cx="2949575" cy="496887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2BA1BD90-267A-4502-9D21-BDA28270005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101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kumimoji="1"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68260" y="13309740"/>
            <a:ext cx="25706944" cy="9183912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36520" y="24278855"/>
            <a:ext cx="21170424" cy="109492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1926511" y="1715795"/>
            <a:ext cx="6804779" cy="36557130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12173" y="1715795"/>
            <a:ext cx="19910280" cy="3655713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026" y="27531905"/>
            <a:ext cx="25706944" cy="8509501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389026" y="18159561"/>
            <a:ext cx="25706944" cy="9372347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512173" y="9997183"/>
            <a:ext cx="13357529" cy="2827574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373761" y="9997183"/>
            <a:ext cx="13357529" cy="2827574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2175" y="9590546"/>
            <a:ext cx="13362782" cy="399688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512175" y="13587430"/>
            <a:ext cx="13362782" cy="24685489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5363262" y="9590546"/>
            <a:ext cx="13368030" cy="399688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5363262" y="13587430"/>
            <a:ext cx="13368030" cy="24685489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2175" y="1705869"/>
            <a:ext cx="9949892" cy="725985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1824354" y="1705871"/>
            <a:ext cx="16906938" cy="36567054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12175" y="8965725"/>
            <a:ext cx="9949892" cy="29307201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27930" y="29991529"/>
            <a:ext cx="18146078" cy="3540671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5927930" y="3828282"/>
            <a:ext cx="18146078" cy="25707023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927930" y="33532200"/>
            <a:ext cx="18146078" cy="5028337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1512173" y="1715788"/>
            <a:ext cx="27219117" cy="7140840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512173" y="9997183"/>
            <a:ext cx="27219117" cy="28275743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1512173" y="39711008"/>
            <a:ext cx="7056808" cy="228110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2011/3/11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0333183" y="39711008"/>
            <a:ext cx="9577097" cy="228110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T24#3  Summary (7)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21674482" y="39711008"/>
            <a:ext cx="7056808" cy="228110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DA3D8-42BC-4376-8513-D9E51A96E16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176431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emf"/><Relationship Id="rId26" Type="http://schemas.openxmlformats.org/officeDocument/2006/relationships/image" Target="../media/image25.png"/><Relationship Id="rId39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20.emf"/><Relationship Id="rId34" Type="http://schemas.openxmlformats.org/officeDocument/2006/relationships/image" Target="../media/image31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33" Type="http://schemas.openxmlformats.org/officeDocument/2006/relationships/image" Target="../media/image30.jpeg"/><Relationship Id="rId38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20" Type="http://schemas.openxmlformats.org/officeDocument/2006/relationships/image" Target="../media/image19.emf"/><Relationship Id="rId29" Type="http://schemas.openxmlformats.org/officeDocument/2006/relationships/image" Target="../media/image26.gi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29.png"/><Relationship Id="rId37" Type="http://schemas.openxmlformats.org/officeDocument/2006/relationships/image" Target="../media/image34.jpeg"/><Relationship Id="rId40" Type="http://schemas.openxmlformats.org/officeDocument/2006/relationships/image" Target="../media/image37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28" Type="http://schemas.openxmlformats.org/officeDocument/2006/relationships/image" Target="../media/image1.wmf"/><Relationship Id="rId36" Type="http://schemas.openxmlformats.org/officeDocument/2006/relationships/image" Target="../media/image33.jpeg"/><Relationship Id="rId10" Type="http://schemas.openxmlformats.org/officeDocument/2006/relationships/image" Target="../media/image9.png"/><Relationship Id="rId19" Type="http://schemas.openxmlformats.org/officeDocument/2006/relationships/image" Target="../media/image18.emf"/><Relationship Id="rId31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Relationship Id="rId27" Type="http://schemas.openxmlformats.org/officeDocument/2006/relationships/oleObject" Target="../embeddings/oleObject1.bin"/><Relationship Id="rId30" Type="http://schemas.openxmlformats.org/officeDocument/2006/relationships/image" Target="../media/image27.png"/><Relationship Id="rId3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419758" y="969134"/>
            <a:ext cx="27408330" cy="1652829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pPr algn="ctr"/>
            <a:r>
              <a:rPr lang="ja-JP" altLang="en-US" sz="8000" b="1" dirty="0">
                <a:solidFill>
                  <a:srgbClr val="0000FF"/>
                </a:solidFill>
              </a:rPr>
              <a:t>高電界パルス運転での真空放電現象の特性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32524" y="2354092"/>
            <a:ext cx="27554636" cy="2083716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pPr algn="ctr"/>
            <a:r>
              <a:rPr lang="ja-JP" altLang="en-US" sz="5400" dirty="0"/>
              <a:t>肥後寿泰、阿部哲郎、荒木田是夫、設楽哲夫</a:t>
            </a:r>
            <a:r>
              <a:rPr lang="en-US" altLang="ja-JP" sz="5400" dirty="0"/>
              <a:t>, </a:t>
            </a:r>
            <a:r>
              <a:rPr lang="ja-JP" altLang="en-US" sz="5400" dirty="0"/>
              <a:t>高富俊和、東保男、松本修二</a:t>
            </a:r>
            <a:endParaRPr lang="en-US" altLang="ja-JP" sz="5400" dirty="0"/>
          </a:p>
          <a:p>
            <a:pPr algn="ctr"/>
            <a:r>
              <a:rPr lang="en-US" altLang="ja-JP" sz="5400" dirty="0"/>
              <a:t>KEK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42994" y="4107771"/>
            <a:ext cx="15290487" cy="9470353"/>
          </a:xfrm>
          <a:prstGeom prst="rect">
            <a:avLst/>
          </a:prstGeom>
          <a:noFill/>
        </p:spPr>
        <p:txBody>
          <a:bodyPr wrap="square" lIns="417643" tIns="208822" rIns="417643" bIns="208822" rtlCol="0">
            <a:spAutoFit/>
          </a:bodyPr>
          <a:lstStyle/>
          <a:p>
            <a:r>
              <a:rPr lang="en-US" altLang="ja-JP" sz="2800" b="1" dirty="0" smtClean="0">
                <a:solidFill>
                  <a:srgbClr val="0000FF"/>
                </a:solidFill>
              </a:rPr>
              <a:t>100MV/m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級の高加速勾配</a:t>
            </a:r>
            <a:r>
              <a:rPr lang="ja-JP" altLang="en-US" sz="2800" b="1" dirty="0" smtClean="0"/>
              <a:t>を目指す基礎技術研究を継続している</a:t>
            </a:r>
            <a:endParaRPr lang="en-US" altLang="ja-JP" sz="2800" b="1" dirty="0" smtClean="0"/>
          </a:p>
          <a:p>
            <a:r>
              <a:rPr lang="en-US" altLang="ja-JP" sz="2800" b="1" dirty="0" smtClean="0">
                <a:solidFill>
                  <a:srgbClr val="0000FF"/>
                </a:solidFill>
              </a:rPr>
              <a:t>25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㎝級</a:t>
            </a:r>
            <a:r>
              <a:rPr lang="en-US" altLang="ja-JP" sz="2800" b="1" dirty="0">
                <a:solidFill>
                  <a:srgbClr val="0000FF"/>
                </a:solidFill>
              </a:rPr>
              <a:t>CLIC</a:t>
            </a:r>
            <a:r>
              <a:rPr lang="ja-JP" altLang="en-US" sz="2800" b="1" dirty="0">
                <a:solidFill>
                  <a:srgbClr val="0000FF"/>
                </a:solidFill>
              </a:rPr>
              <a:t>プロトタイプ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進行波型加速管</a:t>
            </a:r>
            <a:r>
              <a:rPr lang="ja-JP" altLang="en-US" sz="2800" b="1" dirty="0" smtClean="0"/>
              <a:t>に対する高電界試験にて実施する</a:t>
            </a:r>
            <a:endParaRPr lang="en-US" altLang="ja-JP" sz="2800" b="1" dirty="0" smtClean="0"/>
          </a:p>
          <a:p>
            <a:endParaRPr lang="en-US" altLang="ja-JP" sz="2800" b="1" dirty="0" smtClean="0"/>
          </a:p>
          <a:p>
            <a:r>
              <a:rPr lang="ja-JP" altLang="en-US" sz="2800" b="1" dirty="0"/>
              <a:t>試験加速管</a:t>
            </a:r>
            <a:r>
              <a:rPr lang="ja-JP" altLang="en-US" sz="2800" b="1" dirty="0" smtClean="0"/>
              <a:t>は　基礎</a:t>
            </a:r>
            <a:r>
              <a:rPr lang="ja-JP" altLang="en-US" sz="2800" b="1" dirty="0"/>
              <a:t>デザイン（</a:t>
            </a:r>
            <a:r>
              <a:rPr lang="en-US" altLang="ja-JP" sz="2800" b="1" dirty="0"/>
              <a:t>CERN</a:t>
            </a:r>
            <a:r>
              <a:rPr lang="en-US" altLang="ja-JP" sz="2800" b="1" dirty="0" smtClean="0"/>
              <a:t>)</a:t>
            </a:r>
            <a:r>
              <a:rPr lang="ja-JP" altLang="en-US" sz="2800" b="1" dirty="0" smtClean="0"/>
              <a:t>　→　製作</a:t>
            </a:r>
            <a:r>
              <a:rPr lang="ja-JP" altLang="en-US" sz="2800" b="1" dirty="0"/>
              <a:t>・試験（</a:t>
            </a:r>
            <a:r>
              <a:rPr lang="en-US" altLang="ja-JP" sz="2800" b="1" dirty="0"/>
              <a:t>SLAC</a:t>
            </a:r>
            <a:r>
              <a:rPr lang="ja-JP" altLang="en-US" sz="2800" b="1" dirty="0"/>
              <a:t>＆</a:t>
            </a:r>
            <a:r>
              <a:rPr lang="en-US" altLang="ja-JP" sz="2800" b="1" dirty="0"/>
              <a:t>KEK)</a:t>
            </a:r>
          </a:p>
          <a:p>
            <a:r>
              <a:rPr lang="en-US" altLang="ja-JP" sz="2800" b="1" dirty="0"/>
              <a:t>KEK</a:t>
            </a:r>
            <a:r>
              <a:rPr lang="ja-JP" altLang="en-US" sz="2800" b="1" dirty="0"/>
              <a:t>によるセルの製作、</a:t>
            </a:r>
            <a:r>
              <a:rPr lang="en-US" altLang="ja-JP" sz="2800" b="1" dirty="0"/>
              <a:t>SLAC</a:t>
            </a:r>
            <a:r>
              <a:rPr lang="ja-JP" altLang="en-US" sz="2800" b="1" dirty="0"/>
              <a:t>による化学研磨、水素ロウ付け、真空ベーキング　</a:t>
            </a:r>
            <a:endParaRPr lang="en-US" altLang="ja-JP" sz="2800" b="1" dirty="0"/>
          </a:p>
          <a:p>
            <a:r>
              <a:rPr lang="en-US" altLang="ja-JP" sz="2800" b="1" dirty="0">
                <a:sym typeface="Wingdings" pitchFamily="2" charset="2"/>
              </a:rPr>
              <a:t>  </a:t>
            </a:r>
            <a:r>
              <a:rPr lang="en-US" altLang="ja-JP" sz="2800" b="1" dirty="0"/>
              <a:t>2</a:t>
            </a:r>
            <a:r>
              <a:rPr lang="ja-JP" altLang="en-US" sz="2800" b="1" dirty="0"/>
              <a:t>台ペアで製作し、一台は</a:t>
            </a:r>
            <a:r>
              <a:rPr lang="en-US" altLang="ja-JP" sz="2800" b="1" dirty="0"/>
              <a:t>KEK</a:t>
            </a:r>
            <a:r>
              <a:rPr lang="ja-JP" altLang="en-US" sz="2800" b="1" dirty="0"/>
              <a:t>（</a:t>
            </a:r>
            <a:r>
              <a:rPr lang="en-US" altLang="ja-JP" sz="2800" b="1" dirty="0" err="1"/>
              <a:t>Nextef</a:t>
            </a:r>
            <a:r>
              <a:rPr lang="ja-JP" altLang="en-US" sz="2800" b="1" dirty="0"/>
              <a:t>）で、一台は</a:t>
            </a:r>
            <a:r>
              <a:rPr lang="en-US" altLang="ja-JP" sz="2800" b="1" dirty="0"/>
              <a:t>SLAC</a:t>
            </a:r>
            <a:r>
              <a:rPr lang="ja-JP" altLang="en-US" sz="2800" b="1" dirty="0"/>
              <a:t>（</a:t>
            </a:r>
            <a:r>
              <a:rPr lang="en-US" altLang="ja-JP" sz="2800" b="1" dirty="0"/>
              <a:t>NLCTA</a:t>
            </a:r>
            <a:r>
              <a:rPr lang="ja-JP" altLang="en-US" sz="2800" b="1" dirty="0"/>
              <a:t>）で試験</a:t>
            </a:r>
            <a:endParaRPr lang="en-US" altLang="ja-JP" sz="2800" b="1" dirty="0"/>
          </a:p>
          <a:p>
            <a:endParaRPr lang="en-US" altLang="ja-JP" sz="2800" b="1" dirty="0" smtClean="0"/>
          </a:p>
          <a:p>
            <a:r>
              <a:rPr lang="en-US" altLang="ja-JP" sz="2800" b="1" dirty="0" smtClean="0">
                <a:solidFill>
                  <a:srgbClr val="00B050"/>
                </a:solidFill>
              </a:rPr>
              <a:t>ΔT</a:t>
            </a:r>
            <a:r>
              <a:rPr lang="ja-JP" altLang="en-US" sz="2800" b="1" dirty="0" smtClean="0">
                <a:solidFill>
                  <a:srgbClr val="00B050"/>
                </a:solidFill>
              </a:rPr>
              <a:t>を抑える設計にすると、放電頻度が減る、プロセシングにかかる時間、又は放電回数が減る</a:t>
            </a:r>
            <a:endParaRPr lang="en-US" altLang="ja-JP" sz="2800" b="1" dirty="0" smtClean="0">
              <a:solidFill>
                <a:srgbClr val="00B050"/>
              </a:solidFill>
            </a:endParaRPr>
          </a:p>
          <a:p>
            <a:r>
              <a:rPr lang="ja-JP" altLang="en-US" sz="2800" b="1" dirty="0" smtClean="0">
                <a:solidFill>
                  <a:srgbClr val="FF0000"/>
                </a:solidFill>
              </a:rPr>
              <a:t>ダンピング構造を付加すると、</a:t>
            </a:r>
            <a:r>
              <a:rPr lang="en-US" altLang="ja-JP" sz="2800" b="1" dirty="0" smtClean="0">
                <a:solidFill>
                  <a:srgbClr val="FF0000"/>
                </a:solidFill>
              </a:rPr>
              <a:t>ΔT</a:t>
            </a:r>
            <a:r>
              <a:rPr lang="ja-JP" altLang="en-US" sz="2800" b="1" dirty="0" smtClean="0">
                <a:solidFill>
                  <a:srgbClr val="FF0000"/>
                </a:solidFill>
              </a:rPr>
              <a:t>は上がり、放電頻度は二桁ほど上昇する</a:t>
            </a:r>
            <a:endParaRPr lang="en-US" altLang="ja-JP" sz="2800" b="1" dirty="0" smtClean="0"/>
          </a:p>
          <a:p>
            <a:endParaRPr lang="en-US" altLang="ja-JP" sz="2800" b="1" dirty="0" smtClean="0"/>
          </a:p>
          <a:p>
            <a:r>
              <a:rPr lang="en-US" altLang="ja-JP" sz="2800" b="1" dirty="0" smtClean="0">
                <a:solidFill>
                  <a:srgbClr val="0000FF"/>
                </a:solidFill>
              </a:rPr>
              <a:t>CLIC 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標準要求放電レート</a:t>
            </a:r>
            <a:r>
              <a:rPr lang="ja-JP" altLang="en-US" sz="2800" b="1" dirty="0" smtClean="0"/>
              <a:t>は適当な時間のプロセシングを経れば、</a:t>
            </a:r>
            <a:r>
              <a:rPr lang="ja-JP" altLang="en-US" sz="2800" b="1" dirty="0" smtClean="0">
                <a:solidFill>
                  <a:srgbClr val="00B050"/>
                </a:solidFill>
              </a:rPr>
              <a:t>現在の製作方法で達成可能</a:t>
            </a:r>
            <a:endParaRPr lang="en-US" altLang="ja-JP" sz="2800" b="1" dirty="0" smtClean="0">
              <a:solidFill>
                <a:srgbClr val="00B050"/>
              </a:solidFill>
            </a:endParaRPr>
          </a:p>
          <a:p>
            <a:r>
              <a:rPr lang="en-US" altLang="ja-JP" sz="2800" b="1" dirty="0" smtClean="0"/>
              <a:t>CLIC</a:t>
            </a:r>
            <a:r>
              <a:rPr lang="ja-JP" altLang="en-US" sz="2800" b="1" dirty="0" smtClean="0"/>
              <a:t>標準のランピング波形（</a:t>
            </a:r>
            <a:r>
              <a:rPr lang="en-US" altLang="ja-JP" sz="2800" b="1" dirty="0" smtClean="0">
                <a:solidFill>
                  <a:srgbClr val="0000FF"/>
                </a:solidFill>
              </a:rPr>
              <a:t>CLIC 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パルス</a:t>
            </a:r>
            <a:r>
              <a:rPr lang="ja-JP" altLang="en-US" sz="2800" b="1" dirty="0" smtClean="0"/>
              <a:t>）でも</a:t>
            </a:r>
            <a:r>
              <a:rPr lang="en-US" altLang="ja-JP" sz="2800" b="1" dirty="0" smtClean="0"/>
              <a:t>BDR</a:t>
            </a:r>
            <a:r>
              <a:rPr lang="ja-JP" altLang="en-US" sz="2800" b="1" dirty="0" smtClean="0"/>
              <a:t>が減りはしても、</a:t>
            </a:r>
            <a:r>
              <a:rPr lang="ja-JP" altLang="en-US" sz="2800" b="1" dirty="0" smtClean="0">
                <a:solidFill>
                  <a:srgbClr val="00B050"/>
                </a:solidFill>
              </a:rPr>
              <a:t>問題は無し</a:t>
            </a:r>
            <a:endParaRPr lang="en-US" altLang="ja-JP" sz="2800" b="1" dirty="0">
              <a:solidFill>
                <a:srgbClr val="00B050"/>
              </a:solidFill>
            </a:endParaRPr>
          </a:p>
          <a:p>
            <a:endParaRPr lang="en-US" altLang="ja-JP" sz="2800" b="1" dirty="0" smtClean="0"/>
          </a:p>
          <a:p>
            <a:r>
              <a:rPr lang="ja-JP" altLang="en-US" sz="2800" b="1" dirty="0" smtClean="0">
                <a:solidFill>
                  <a:srgbClr val="FF0000"/>
                </a:solidFill>
              </a:rPr>
              <a:t>今後、放電のトリガーの由来を追求すべきである。</a:t>
            </a:r>
            <a:endParaRPr lang="en-US" altLang="ja-JP" sz="2800" b="1" dirty="0" smtClean="0">
              <a:solidFill>
                <a:srgbClr val="FF0000"/>
              </a:solidFill>
            </a:endParaRPr>
          </a:p>
          <a:p>
            <a:r>
              <a:rPr lang="ja-JP" altLang="en-US" sz="2800" b="1" dirty="0" smtClean="0">
                <a:solidFill>
                  <a:srgbClr val="0000FF"/>
                </a:solidFill>
              </a:rPr>
              <a:t>単セル空洞</a:t>
            </a:r>
            <a:r>
              <a:rPr lang="ja-JP" altLang="en-US" sz="2800" b="1" dirty="0" smtClean="0"/>
              <a:t>を用いた基礎試験を計画始めた</a:t>
            </a:r>
            <a:endParaRPr lang="en-US" altLang="ja-JP" sz="2800" b="1" dirty="0" smtClean="0"/>
          </a:p>
          <a:p>
            <a:r>
              <a:rPr lang="ja-JP" altLang="en-US" sz="2800" b="1" dirty="0" smtClean="0"/>
              <a:t>放電の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シミュレーション技術</a:t>
            </a:r>
            <a:r>
              <a:rPr lang="ja-JP" altLang="en-US" sz="2800" b="1" dirty="0" smtClean="0"/>
              <a:t>が向上している</a:t>
            </a:r>
            <a:endParaRPr lang="en-US" altLang="ja-JP" sz="2800" b="1" dirty="0" smtClean="0"/>
          </a:p>
          <a:p>
            <a:r>
              <a:rPr lang="ja-JP" altLang="en-US" sz="2800" b="1" dirty="0">
                <a:solidFill>
                  <a:srgbClr val="0000FF"/>
                </a:solidFill>
              </a:rPr>
              <a:t>ミクロ</a:t>
            </a:r>
            <a:r>
              <a:rPr lang="ja-JP" altLang="en-US" sz="2800" b="1" dirty="0" smtClean="0">
                <a:solidFill>
                  <a:srgbClr val="0000FF"/>
                </a:solidFill>
              </a:rPr>
              <a:t>な表面近傍の現象</a:t>
            </a:r>
            <a:r>
              <a:rPr lang="ja-JP" altLang="en-US" sz="2800" b="1" dirty="0" smtClean="0"/>
              <a:t>が関連してトリガーを発生しているらしい</a:t>
            </a:r>
            <a:endParaRPr lang="en-US" altLang="ja-JP" sz="2800" b="1" dirty="0" smtClean="0"/>
          </a:p>
          <a:p>
            <a:r>
              <a:rPr lang="ja-JP" altLang="en-US" sz="2800" b="1" dirty="0"/>
              <a:t>　</a:t>
            </a:r>
            <a:r>
              <a:rPr lang="ja-JP" altLang="en-US" sz="2800" b="1" dirty="0" smtClean="0"/>
              <a:t>結晶流界、疲労、転移</a:t>
            </a:r>
            <a:r>
              <a:rPr lang="ja-JP" altLang="en-US" sz="2800" b="1" dirty="0"/>
              <a:t>の</a:t>
            </a:r>
            <a:r>
              <a:rPr lang="ja-JP" altLang="en-US" sz="2800" b="1" dirty="0" smtClean="0"/>
              <a:t>移動、エレクトロマイグレーション、・・・・</a:t>
            </a:r>
            <a:endParaRPr lang="en-US" altLang="ja-JP" sz="2800" b="1" dirty="0"/>
          </a:p>
          <a:p>
            <a:r>
              <a:rPr lang="ja-JP" altLang="en-US" sz="2800" b="1" dirty="0"/>
              <a:t>　</a:t>
            </a:r>
            <a:r>
              <a:rPr lang="ja-JP" altLang="en-US" sz="2800" b="1" dirty="0" smtClean="0"/>
              <a:t>これらが如何に放電発生源としての表面への出現しトリガーするか？</a:t>
            </a:r>
            <a:endParaRPr lang="en-US" altLang="ja-JP" sz="2800" b="1" dirty="0" smtClean="0"/>
          </a:p>
          <a:p>
            <a:r>
              <a:rPr lang="ja-JP" altLang="en-US" sz="2800" b="1" dirty="0" smtClean="0"/>
              <a:t>今後、材料、製作方法、試験運転方法を変えながら、</a:t>
            </a:r>
            <a:endParaRPr lang="en-US" altLang="ja-JP" sz="2800" b="1" dirty="0" smtClean="0"/>
          </a:p>
          <a:p>
            <a:r>
              <a:rPr lang="ja-JP" altLang="en-US" sz="2800" b="1" dirty="0"/>
              <a:t>　</a:t>
            </a:r>
            <a:r>
              <a:rPr lang="ja-JP" altLang="en-US" sz="2800" b="1" dirty="0" smtClean="0"/>
              <a:t>プロセシング時間、放電レート、表面観察などを通して研究進める</a:t>
            </a:r>
            <a:endParaRPr lang="en-US" altLang="ja-JP" sz="2800" b="1" dirty="0" smtClean="0"/>
          </a:p>
        </p:txBody>
      </p:sp>
      <p:sp>
        <p:nvSpPr>
          <p:cNvPr id="267" name="テキスト ボックス 266"/>
          <p:cNvSpPr txBox="1"/>
          <p:nvPr/>
        </p:nvSpPr>
        <p:spPr>
          <a:xfrm>
            <a:off x="388138" y="31292159"/>
            <a:ext cx="65548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/>
              <a:t>その他</a:t>
            </a:r>
            <a:r>
              <a:rPr lang="ja-JP" altLang="en-US" sz="4000" dirty="0" smtClean="0"/>
              <a:t>の評価の試み</a:t>
            </a:r>
            <a:endParaRPr kumimoji="1" lang="ja-JP" altLang="en-US" sz="4000" dirty="0"/>
          </a:p>
        </p:txBody>
      </p:sp>
      <p:grpSp>
        <p:nvGrpSpPr>
          <p:cNvPr id="255" name="グループ化 254"/>
          <p:cNvGrpSpPr/>
          <p:nvPr/>
        </p:nvGrpSpPr>
        <p:grpSpPr>
          <a:xfrm>
            <a:off x="17007527" y="31472263"/>
            <a:ext cx="5782298" cy="4656574"/>
            <a:chOff x="17016737" y="31770050"/>
            <a:chExt cx="5782298" cy="4656574"/>
          </a:xfrm>
        </p:grpSpPr>
        <p:grpSp>
          <p:nvGrpSpPr>
            <p:cNvPr id="252" name="グループ化 251"/>
            <p:cNvGrpSpPr/>
            <p:nvPr/>
          </p:nvGrpSpPr>
          <p:grpSpPr>
            <a:xfrm>
              <a:off x="17016737" y="31943889"/>
              <a:ext cx="5782298" cy="4404107"/>
              <a:chOff x="17016737" y="31943889"/>
              <a:chExt cx="5782298" cy="4404107"/>
            </a:xfrm>
          </p:grpSpPr>
          <p:pic>
            <p:nvPicPr>
              <p:cNvPr id="56345" name="Picture 8" descr="C:\Users\higo\120518 Backup CF-F9 2012\Report Conference Workshop Papers\120808　加速器学会\肥後 THPS093 Xバンド高電界\Figures\TD24#4 Summary(20) Dark current vs width 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49370" y="32751940"/>
                <a:ext cx="4622800" cy="3022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2" name="テキスト ボックス 271"/>
              <p:cNvSpPr txBox="1"/>
              <p:nvPr/>
            </p:nvSpPr>
            <p:spPr>
              <a:xfrm>
                <a:off x="17016737" y="31943889"/>
                <a:ext cx="5088066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4000" dirty="0"/>
                  <a:t>暗</a:t>
                </a:r>
                <a:r>
                  <a:rPr lang="ja-JP" altLang="en-US" sz="4000" dirty="0" smtClean="0"/>
                  <a:t>電流とパルス幅</a:t>
                </a:r>
                <a:endParaRPr kumimoji="1" lang="ja-JP" altLang="en-US" sz="4000" dirty="0"/>
              </a:p>
            </p:txBody>
          </p:sp>
          <p:sp>
            <p:nvSpPr>
              <p:cNvPr id="273" name="テキスト ボックス 272"/>
              <p:cNvSpPr txBox="1"/>
              <p:nvPr/>
            </p:nvSpPr>
            <p:spPr>
              <a:xfrm>
                <a:off x="17160194" y="35886331"/>
                <a:ext cx="56388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400" dirty="0" smtClean="0">
                    <a:solidFill>
                      <a:srgbClr val="0000FF"/>
                    </a:solidFill>
                  </a:rPr>
                  <a:t>パルス幅に比例→パルス内で増殖しない。</a:t>
                </a:r>
                <a:endParaRPr kumimoji="1" lang="ja-JP" altLang="en-US" sz="24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254" name="正方形/長方形 253"/>
            <p:cNvSpPr/>
            <p:nvPr/>
          </p:nvSpPr>
          <p:spPr>
            <a:xfrm>
              <a:off x="17016737" y="31770050"/>
              <a:ext cx="5726541" cy="46565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6" name="グループ化 255"/>
          <p:cNvGrpSpPr/>
          <p:nvPr/>
        </p:nvGrpSpPr>
        <p:grpSpPr>
          <a:xfrm>
            <a:off x="10674909" y="31472263"/>
            <a:ext cx="6128159" cy="6831352"/>
            <a:chOff x="10674909" y="31770050"/>
            <a:chExt cx="6128159" cy="6831352"/>
          </a:xfrm>
        </p:grpSpPr>
        <p:grpSp>
          <p:nvGrpSpPr>
            <p:cNvPr id="251" name="グループ化 250"/>
            <p:cNvGrpSpPr/>
            <p:nvPr/>
          </p:nvGrpSpPr>
          <p:grpSpPr>
            <a:xfrm>
              <a:off x="10674909" y="31935687"/>
              <a:ext cx="6128159" cy="6665715"/>
              <a:chOff x="10674909" y="31935687"/>
              <a:chExt cx="6128159" cy="6665715"/>
            </a:xfrm>
          </p:grpSpPr>
          <p:grpSp>
            <p:nvGrpSpPr>
              <p:cNvPr id="228" name="グループ化 227"/>
              <p:cNvGrpSpPr/>
              <p:nvPr/>
            </p:nvGrpSpPr>
            <p:grpSpPr>
              <a:xfrm>
                <a:off x="10674909" y="32825579"/>
                <a:ext cx="6128159" cy="5775823"/>
                <a:chOff x="22773247" y="21721089"/>
                <a:chExt cx="6128159" cy="5775823"/>
              </a:xfrm>
            </p:grpSpPr>
            <p:pic>
              <p:nvPicPr>
                <p:cNvPr id="56343" name="Picture 6" descr="C:\Users\higo\120518 Backup CF-F9 2012\Report Conference Workshop Papers\120808　加速器学会\肥後 THPS093 Xバンド高電界\Figures\Summary(19) ACC-BD cell distribution.PN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01724" y="21721089"/>
                  <a:ext cx="4116667" cy="28753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6344" name="Picture 7" descr="C:\Users\higo\120518 Backup CF-F9 2012\Report Conference Workshop Papers\120808　加速器学会\肥後 THPS093 Xバンド高電界\Figures\Summary (19) ACC-BD cell move.PNG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773247" y="24598645"/>
                  <a:ext cx="4149517" cy="289826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6351" name="テキスト ボックス 56350"/>
                <p:cNvSpPr txBox="1"/>
                <p:nvPr/>
              </p:nvSpPr>
              <p:spPr>
                <a:xfrm>
                  <a:off x="26453640" y="22692914"/>
                  <a:ext cx="2376264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2400" dirty="0" smtClean="0">
                      <a:solidFill>
                        <a:srgbClr val="0000FF"/>
                      </a:solidFill>
                    </a:rPr>
                    <a:t>RF</a:t>
                  </a:r>
                  <a:r>
                    <a:rPr kumimoji="1" lang="ja-JP" altLang="en-US" sz="2400" dirty="0" smtClean="0">
                      <a:solidFill>
                        <a:srgbClr val="0000FF"/>
                      </a:solidFill>
                    </a:rPr>
                    <a:t>パルス波形の変化より同定した</a:t>
                  </a:r>
                  <a:r>
                    <a:rPr lang="ja-JP" altLang="en-US" sz="2400" dirty="0">
                      <a:solidFill>
                        <a:srgbClr val="0000FF"/>
                      </a:solidFill>
                    </a:rPr>
                    <a:t>放電セル</a:t>
                  </a:r>
                  <a:r>
                    <a:rPr lang="ja-JP" altLang="en-US" sz="2400" dirty="0" smtClean="0">
                      <a:solidFill>
                        <a:srgbClr val="0000FF"/>
                      </a:solidFill>
                    </a:rPr>
                    <a:t>分布</a:t>
                  </a:r>
                  <a:endParaRPr lang="en-US" altLang="ja-JP" sz="2400" dirty="0" smtClean="0">
                    <a:solidFill>
                      <a:srgbClr val="0000FF"/>
                    </a:solidFill>
                  </a:endParaRPr>
                </a:p>
                <a:p>
                  <a:r>
                    <a:rPr lang="ja-JP" altLang="en-US" sz="2400" dirty="0" smtClean="0">
                      <a:solidFill>
                        <a:srgbClr val="0000FF"/>
                      </a:solidFill>
                    </a:rPr>
                    <a:t>全域に分布</a:t>
                  </a:r>
                  <a:endParaRPr lang="en-US" altLang="ja-JP" sz="2400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240" name="テキスト ボックス 239"/>
                <p:cNvSpPr txBox="1"/>
                <p:nvPr/>
              </p:nvSpPr>
              <p:spPr>
                <a:xfrm>
                  <a:off x="26525142" y="25322134"/>
                  <a:ext cx="2376264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dirty="0" smtClean="0">
                      <a:solidFill>
                        <a:srgbClr val="0000FF"/>
                      </a:solidFill>
                    </a:rPr>
                    <a:t>放電→次の放電時の放電セルの移動：上流に移る傾向がある</a:t>
                  </a:r>
                  <a:endParaRPr lang="en-US" altLang="ja-JP" sz="2400" dirty="0">
                    <a:solidFill>
                      <a:srgbClr val="0000FF"/>
                    </a:solidFill>
                  </a:endParaRPr>
                </a:p>
              </p:txBody>
            </p:sp>
          </p:grpSp>
          <p:sp>
            <p:nvSpPr>
              <p:cNvPr id="269" name="テキスト ボックス 268"/>
              <p:cNvSpPr txBox="1"/>
              <p:nvPr/>
            </p:nvSpPr>
            <p:spPr>
              <a:xfrm>
                <a:off x="11210290" y="31935687"/>
                <a:ext cx="5088066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4000" dirty="0" smtClean="0"/>
                  <a:t>放電セル分布と移動</a:t>
                </a:r>
                <a:endParaRPr kumimoji="1" lang="ja-JP" altLang="en-US" sz="4000" dirty="0"/>
              </a:p>
            </p:txBody>
          </p:sp>
        </p:grpSp>
        <p:sp>
          <p:nvSpPr>
            <p:cNvPr id="278" name="正方形/長方形 277"/>
            <p:cNvSpPr/>
            <p:nvPr/>
          </p:nvSpPr>
          <p:spPr>
            <a:xfrm>
              <a:off x="10920621" y="31770050"/>
              <a:ext cx="5780927" cy="683135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7" name="グループ化 256"/>
          <p:cNvGrpSpPr/>
          <p:nvPr/>
        </p:nvGrpSpPr>
        <p:grpSpPr>
          <a:xfrm>
            <a:off x="1081855" y="32078007"/>
            <a:ext cx="8893288" cy="9120400"/>
            <a:chOff x="1081855" y="32844561"/>
            <a:chExt cx="8893288" cy="9120400"/>
          </a:xfrm>
        </p:grpSpPr>
        <p:grpSp>
          <p:nvGrpSpPr>
            <p:cNvPr id="250" name="グループ化 249"/>
            <p:cNvGrpSpPr/>
            <p:nvPr/>
          </p:nvGrpSpPr>
          <p:grpSpPr>
            <a:xfrm>
              <a:off x="1435900" y="33224124"/>
              <a:ext cx="8377827" cy="8628276"/>
              <a:chOff x="1435900" y="33224124"/>
              <a:chExt cx="8377827" cy="8628276"/>
            </a:xfrm>
          </p:grpSpPr>
          <p:grpSp>
            <p:nvGrpSpPr>
              <p:cNvPr id="236" name="グループ化 235"/>
              <p:cNvGrpSpPr/>
              <p:nvPr/>
            </p:nvGrpSpPr>
            <p:grpSpPr>
              <a:xfrm>
                <a:off x="1435900" y="33797404"/>
                <a:ext cx="8377827" cy="8054996"/>
                <a:chOff x="19692893" y="19222588"/>
                <a:chExt cx="8377827" cy="8054996"/>
              </a:xfrm>
            </p:grpSpPr>
            <p:grpSp>
              <p:nvGrpSpPr>
                <p:cNvPr id="232" name="グループ化 231"/>
                <p:cNvGrpSpPr/>
                <p:nvPr/>
              </p:nvGrpSpPr>
              <p:grpSpPr>
                <a:xfrm>
                  <a:off x="19692893" y="20115992"/>
                  <a:ext cx="4364215" cy="5091838"/>
                  <a:chOff x="19692893" y="20383034"/>
                  <a:chExt cx="4364215" cy="5091838"/>
                </a:xfrm>
              </p:grpSpPr>
              <p:sp>
                <p:nvSpPr>
                  <p:cNvPr id="230" name="テキスト ボックス 229"/>
                  <p:cNvSpPr txBox="1"/>
                  <p:nvPr/>
                </p:nvSpPr>
                <p:spPr>
                  <a:xfrm>
                    <a:off x="19861596" y="24274543"/>
                    <a:ext cx="4195512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kumimoji="1" lang="ja-JP" altLang="en-US" sz="2400" dirty="0" smtClean="0"/>
                      <a:t>スイッチングモード</a:t>
                    </a:r>
                    <a:endParaRPr kumimoji="1" lang="en-US" altLang="ja-JP" sz="2400" dirty="0" smtClean="0"/>
                  </a:p>
                  <a:p>
                    <a:pPr algn="ctr"/>
                    <a:r>
                      <a:rPr lang="ja-JP" altLang="en-US" sz="2400" dirty="0" smtClean="0"/>
                      <a:t>（パルス幅＆波高）での</a:t>
                    </a:r>
                    <a:endParaRPr lang="en-US" altLang="ja-JP" sz="2400" dirty="0" smtClean="0"/>
                  </a:p>
                  <a:p>
                    <a:pPr algn="ctr"/>
                    <a:r>
                      <a:rPr lang="ja-JP" altLang="en-US" sz="2400" dirty="0" smtClean="0"/>
                      <a:t>放電イベントでの入力レベル</a:t>
                    </a:r>
                    <a:endParaRPr lang="en-US" altLang="ja-JP" sz="2400" dirty="0" smtClean="0"/>
                  </a:p>
                </p:txBody>
              </p:sp>
              <p:grpSp>
                <p:nvGrpSpPr>
                  <p:cNvPr id="231" name="グループ化 230"/>
                  <p:cNvGrpSpPr/>
                  <p:nvPr/>
                </p:nvGrpSpPr>
                <p:grpSpPr>
                  <a:xfrm>
                    <a:off x="19692893" y="20383034"/>
                    <a:ext cx="3669953" cy="3891509"/>
                    <a:chOff x="19692893" y="20383034"/>
                    <a:chExt cx="3669953" cy="3891509"/>
                  </a:xfrm>
                </p:grpSpPr>
                <p:pic>
                  <p:nvPicPr>
                    <p:cNvPr id="56348" name="Picture 11" descr="summary(19) correl-plot-20120627T215946 F(mV) vs Width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9714745" y="20383034"/>
                      <a:ext cx="3648101" cy="381536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243" name="テキスト ボックス 242"/>
                    <p:cNvSpPr txBox="1"/>
                    <p:nvPr/>
                  </p:nvSpPr>
                  <p:spPr>
                    <a:xfrm rot="16200000">
                      <a:off x="18932301" y="21874086"/>
                      <a:ext cx="1982850" cy="46166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ja-JP" altLang="en-US" sz="2400" dirty="0" smtClean="0"/>
                        <a:t>パルス波高</a:t>
                      </a:r>
                      <a:endParaRPr lang="en-US" altLang="ja-JP" sz="2400" dirty="0" smtClean="0"/>
                    </a:p>
                  </p:txBody>
                </p:sp>
                <p:sp>
                  <p:nvSpPr>
                    <p:cNvPr id="244" name="テキスト ボックス 243"/>
                    <p:cNvSpPr txBox="1"/>
                    <p:nvPr/>
                  </p:nvSpPr>
                  <p:spPr>
                    <a:xfrm>
                      <a:off x="20525005" y="23812878"/>
                      <a:ext cx="2585130" cy="46166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ja-JP" altLang="en-US" sz="2400" dirty="0" smtClean="0"/>
                        <a:t>パルス幅</a:t>
                      </a:r>
                      <a:endParaRPr lang="en-US" altLang="ja-JP" sz="2400" dirty="0" smtClean="0"/>
                    </a:p>
                  </p:txBody>
                </p:sp>
              </p:grpSp>
            </p:grpSp>
            <p:grpSp>
              <p:nvGrpSpPr>
                <p:cNvPr id="234" name="グループ化 233"/>
                <p:cNvGrpSpPr/>
                <p:nvPr/>
              </p:nvGrpSpPr>
              <p:grpSpPr>
                <a:xfrm>
                  <a:off x="23906707" y="22660923"/>
                  <a:ext cx="4164013" cy="3467762"/>
                  <a:chOff x="23906707" y="22852337"/>
                  <a:chExt cx="4164013" cy="3467762"/>
                </a:xfrm>
              </p:grpSpPr>
              <p:pic>
                <p:nvPicPr>
                  <p:cNvPr id="56347" name="Picture 10" descr="C:\Users\higo\120518 Backup CF-F9 2012\Report Conference Workshop Papers\120808　加速器学会\肥後 THPS093 Xバンド高電界\Figures\Summary (19) width distribution in switching mode.png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906707" y="22852337"/>
                    <a:ext cx="4164013" cy="336739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47" name="テキスト ボックス 246"/>
                  <p:cNvSpPr txBox="1"/>
                  <p:nvPr/>
                </p:nvSpPr>
                <p:spPr>
                  <a:xfrm>
                    <a:off x="24824773" y="25858434"/>
                    <a:ext cx="2585130" cy="461665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ja-JP" altLang="en-US" sz="2400" dirty="0" smtClean="0"/>
                      <a:t>パルス幅</a:t>
                    </a:r>
                    <a:endParaRPr lang="en-US" altLang="ja-JP" sz="2400" dirty="0" smtClean="0"/>
                  </a:p>
                </p:txBody>
              </p:sp>
            </p:grpSp>
            <p:grpSp>
              <p:nvGrpSpPr>
                <p:cNvPr id="233" name="グループ化 232"/>
                <p:cNvGrpSpPr/>
                <p:nvPr/>
              </p:nvGrpSpPr>
              <p:grpSpPr>
                <a:xfrm>
                  <a:off x="24152027" y="19222588"/>
                  <a:ext cx="3673372" cy="3576344"/>
                  <a:chOff x="24152027" y="19222588"/>
                  <a:chExt cx="3673372" cy="3576344"/>
                </a:xfrm>
              </p:grpSpPr>
              <p:pic>
                <p:nvPicPr>
                  <p:cNvPr id="56346" name="Picture 9" descr="C:\Users\higo\120518 Backup CF-F9 2012\Report Conference Workshop Papers\120808　加速器学会\肥後 THPS093 Xバンド高電界\Figures\Summary (19) BD pulse power distribution in switching mode.png"/>
                  <p:cNvPicPr>
                    <a:picLocks noChangeAspect="1" noChangeArrowheads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4152027" y="19222588"/>
                    <a:ext cx="3673372" cy="316808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48" name="テキスト ボックス 247"/>
                  <p:cNvSpPr txBox="1"/>
                  <p:nvPr/>
                </p:nvSpPr>
                <p:spPr>
                  <a:xfrm>
                    <a:off x="25062853" y="22337267"/>
                    <a:ext cx="2585130" cy="461665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ja-JP" altLang="en-US" sz="2400" dirty="0" smtClean="0"/>
                      <a:t>パルス波高</a:t>
                    </a:r>
                    <a:endParaRPr lang="en-US" altLang="ja-JP" sz="2400" dirty="0" smtClean="0"/>
                  </a:p>
                </p:txBody>
              </p:sp>
            </p:grpSp>
            <p:sp>
              <p:nvSpPr>
                <p:cNvPr id="235" name="テキスト ボックス 234"/>
                <p:cNvSpPr txBox="1"/>
                <p:nvPr/>
              </p:nvSpPr>
              <p:spPr>
                <a:xfrm>
                  <a:off x="20261558" y="25707924"/>
                  <a:ext cx="7591100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2400" dirty="0" smtClean="0">
                      <a:solidFill>
                        <a:srgbClr val="0000FF"/>
                      </a:solidFill>
                    </a:rPr>
                    <a:t>10</a:t>
                  </a:r>
                  <a:r>
                    <a:rPr kumimoji="1" lang="ja-JP" altLang="en-US" sz="2400" dirty="0" smtClean="0">
                      <a:solidFill>
                        <a:srgbClr val="0000FF"/>
                      </a:solidFill>
                    </a:rPr>
                    <a:t>秒毎にパラメータスイッチング実施</a:t>
                  </a:r>
                  <a:endParaRPr kumimoji="1" lang="en-US" altLang="ja-JP" sz="2400" dirty="0" smtClean="0">
                    <a:solidFill>
                      <a:srgbClr val="0000FF"/>
                    </a:solidFill>
                  </a:endParaRPr>
                </a:p>
                <a:p>
                  <a:r>
                    <a:rPr lang="ja-JP" altLang="en-US" sz="2400" dirty="0" smtClean="0">
                      <a:solidFill>
                        <a:srgbClr val="0000FF"/>
                      </a:solidFill>
                    </a:rPr>
                    <a:t>以前の波高のみスイッチングした時の例からは、放電頻度は各パルスのパラメータで決まっているように見える。つまり、先行するパルスの影響を受けていない。</a:t>
                  </a:r>
                  <a:endParaRPr kumimoji="1" lang="ja-JP" altLang="en-US" sz="2400" dirty="0">
                    <a:solidFill>
                      <a:srgbClr val="0000FF"/>
                    </a:solidFill>
                  </a:endParaRPr>
                </a:p>
              </p:txBody>
            </p:sp>
          </p:grpSp>
          <p:sp>
            <p:nvSpPr>
              <p:cNvPr id="268" name="テキスト ボックス 267"/>
              <p:cNvSpPr txBox="1"/>
              <p:nvPr/>
            </p:nvSpPr>
            <p:spPr>
              <a:xfrm>
                <a:off x="1526666" y="33224124"/>
                <a:ext cx="6554800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4000" dirty="0" smtClean="0"/>
                  <a:t>運転パラメータスイッチング</a:t>
                </a:r>
                <a:endParaRPr kumimoji="1" lang="ja-JP" altLang="en-US" sz="4000" dirty="0"/>
              </a:p>
            </p:txBody>
          </p:sp>
        </p:grpSp>
        <p:sp>
          <p:nvSpPr>
            <p:cNvPr id="279" name="正方形/長方形 278"/>
            <p:cNvSpPr/>
            <p:nvPr/>
          </p:nvSpPr>
          <p:spPr>
            <a:xfrm>
              <a:off x="1081855" y="32844561"/>
              <a:ext cx="8893288" cy="9120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1" name="グループ化 270"/>
          <p:cNvGrpSpPr/>
          <p:nvPr/>
        </p:nvGrpSpPr>
        <p:grpSpPr>
          <a:xfrm>
            <a:off x="1358571" y="13814044"/>
            <a:ext cx="26889968" cy="16943239"/>
            <a:chOff x="1358571" y="14175610"/>
            <a:chExt cx="26889968" cy="16943239"/>
          </a:xfrm>
        </p:grpSpPr>
        <p:pic>
          <p:nvPicPr>
            <p:cNvPr id="270" name="Picture 2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23923" y="27417486"/>
              <a:ext cx="3277737" cy="23395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58" name="グループ化 257"/>
            <p:cNvGrpSpPr/>
            <p:nvPr/>
          </p:nvGrpSpPr>
          <p:grpSpPr>
            <a:xfrm>
              <a:off x="1358571" y="14175610"/>
              <a:ext cx="26889968" cy="16943239"/>
              <a:chOff x="1358571" y="14175610"/>
              <a:chExt cx="26889968" cy="16943239"/>
            </a:xfrm>
          </p:grpSpPr>
          <p:grpSp>
            <p:nvGrpSpPr>
              <p:cNvPr id="56342" name="グループ化 56341"/>
              <p:cNvGrpSpPr/>
              <p:nvPr/>
            </p:nvGrpSpPr>
            <p:grpSpPr>
              <a:xfrm>
                <a:off x="21937264" y="25884178"/>
                <a:ext cx="4560607" cy="3757106"/>
                <a:chOff x="21746467" y="28263823"/>
                <a:chExt cx="5777928" cy="4759956"/>
              </a:xfrm>
            </p:grpSpPr>
            <p:grpSp>
              <p:nvGrpSpPr>
                <p:cNvPr id="174" name="グループ化 173"/>
                <p:cNvGrpSpPr/>
                <p:nvPr/>
              </p:nvGrpSpPr>
              <p:grpSpPr>
                <a:xfrm>
                  <a:off x="21746467" y="28263823"/>
                  <a:ext cx="5777928" cy="4759956"/>
                  <a:chOff x="20666347" y="27183159"/>
                  <a:chExt cx="6858048" cy="5840620"/>
                </a:xfrm>
              </p:grpSpPr>
              <p:sp>
                <p:nvSpPr>
                  <p:cNvPr id="175" name="タイトル 3"/>
                  <p:cNvSpPr txBox="1">
                    <a:spLocks/>
                  </p:cNvSpPr>
                  <p:nvPr/>
                </p:nvSpPr>
                <p:spPr>
                  <a:xfrm>
                    <a:off x="21602450" y="27183159"/>
                    <a:ext cx="4448450" cy="683394"/>
                  </a:xfrm>
                  <a:prstGeom prst="rect">
                    <a:avLst/>
                  </a:prstGeom>
                </p:spPr>
                <p:txBody>
                  <a:bodyPr/>
                  <a:lstStyle>
                    <a:lvl1pPr algn="ctr" defTabSz="4176431" rtl="0" eaLnBrk="1" latinLnBrk="0" hangingPunct="1">
                      <a:spcBef>
                        <a:spcPct val="0"/>
                      </a:spcBef>
                      <a:buNone/>
                      <a:defRPr kumimoji="1" sz="20100" kern="120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defRPr>
                    </a:lvl1pPr>
                  </a:lstStyle>
                  <a:p>
                    <a:r>
                      <a:rPr lang="en-US" altLang="ja-JP" sz="3200" b="1" dirty="0" smtClean="0"/>
                      <a:t>CLIC pulse</a:t>
                    </a:r>
                    <a:endParaRPr lang="ja-JP" altLang="en-US" sz="3200" b="1" dirty="0"/>
                  </a:p>
                </p:txBody>
              </p:sp>
              <p:pic>
                <p:nvPicPr>
                  <p:cNvPr id="176" name="Picture 2" descr="C:\Users\higo\2012\X-band\TD24_disk_#4\120228 CLIC pulse operation in TDS scope\00_00_04-TDS_RF.png"/>
                  <p:cNvPicPr>
                    <a:picLocks noChangeAspect="1" noChangeArrowheads="1"/>
                  </p:cNvPicPr>
                  <p:nvPr/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 bwMode="auto">
                  <a:xfrm>
                    <a:off x="20666347" y="27880243"/>
                    <a:ext cx="6858048" cy="5143536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7" name="テキスト ボックス 176"/>
                <p:cNvSpPr txBox="1"/>
                <p:nvPr/>
              </p:nvSpPr>
              <p:spPr>
                <a:xfrm>
                  <a:off x="22527495" y="28882400"/>
                  <a:ext cx="135732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2400" b="1" dirty="0" smtClean="0">
                      <a:solidFill>
                        <a:srgbClr val="0000FF"/>
                      </a:solidFill>
                    </a:rPr>
                    <a:t>F(CLIC)</a:t>
                  </a:r>
                  <a:endParaRPr kumimoji="1" lang="ja-JP" altLang="en-US" sz="2400" b="1" dirty="0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178" name="テキスト ボックス 177"/>
                <p:cNvSpPr txBox="1"/>
                <p:nvPr/>
              </p:nvSpPr>
              <p:spPr>
                <a:xfrm>
                  <a:off x="23541576" y="29832783"/>
                  <a:ext cx="92869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2400" b="1" dirty="0" smtClean="0">
                      <a:solidFill>
                        <a:srgbClr val="00B0F0"/>
                      </a:solidFill>
                    </a:rPr>
                    <a:t>Rs</a:t>
                  </a:r>
                  <a:endParaRPr kumimoji="1" lang="ja-JP" altLang="en-US" sz="2400" b="1" dirty="0">
                    <a:solidFill>
                      <a:srgbClr val="00B0F0"/>
                    </a:solidFill>
                  </a:endParaRPr>
                </a:p>
              </p:txBody>
            </p:sp>
            <p:sp>
              <p:nvSpPr>
                <p:cNvPr id="179" name="テキスト ボックス 178"/>
                <p:cNvSpPr txBox="1"/>
                <p:nvPr/>
              </p:nvSpPr>
              <p:spPr>
                <a:xfrm>
                  <a:off x="22483528" y="31359414"/>
                  <a:ext cx="92869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2400" b="1" dirty="0" err="1" smtClean="0">
                      <a:solidFill>
                        <a:srgbClr val="33CC33"/>
                      </a:solidFill>
                    </a:rPr>
                    <a:t>Tr</a:t>
                  </a:r>
                  <a:endParaRPr kumimoji="1" lang="ja-JP" altLang="en-US" sz="2400" b="1" dirty="0">
                    <a:solidFill>
                      <a:srgbClr val="33CC33"/>
                    </a:solidFill>
                  </a:endParaRPr>
                </a:p>
              </p:txBody>
            </p:sp>
          </p:grpSp>
          <p:sp>
            <p:nvSpPr>
              <p:cNvPr id="238" name="テキスト ボックス 237"/>
              <p:cNvSpPr txBox="1"/>
              <p:nvPr/>
            </p:nvSpPr>
            <p:spPr>
              <a:xfrm>
                <a:off x="19868933" y="23285856"/>
                <a:ext cx="5748690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400" dirty="0" smtClean="0">
                    <a:solidFill>
                      <a:srgbClr val="0000FF"/>
                    </a:solidFill>
                  </a:rPr>
                  <a:t>・</a:t>
                </a:r>
                <a:r>
                  <a:rPr lang="ja-JP" altLang="en-US" sz="2400" dirty="0">
                    <a:solidFill>
                      <a:srgbClr val="0000FF"/>
                    </a:solidFill>
                  </a:rPr>
                  <a:t>加速電界</a:t>
                </a:r>
                <a:r>
                  <a:rPr lang="en-US" altLang="ja-JP" sz="2400" dirty="0">
                    <a:solidFill>
                      <a:srgbClr val="0000FF"/>
                    </a:solidFill>
                  </a:rPr>
                  <a:t>Eacc30~50</a:t>
                </a:r>
                <a:r>
                  <a:rPr lang="ja-JP" altLang="en-US" sz="2400" dirty="0">
                    <a:solidFill>
                      <a:srgbClr val="0000FF"/>
                    </a:solidFill>
                  </a:rPr>
                  <a:t>の鋭い依存性がある</a:t>
                </a:r>
              </a:p>
              <a:p>
                <a:r>
                  <a:rPr lang="ja-JP" altLang="en-US" sz="2400" dirty="0">
                    <a:solidFill>
                      <a:srgbClr val="0000FF"/>
                    </a:solidFill>
                  </a:rPr>
                  <a:t>・プロセシングと共に、放電頻度は減少する</a:t>
                </a:r>
              </a:p>
              <a:p>
                <a:r>
                  <a:rPr lang="ja-JP" altLang="en-US" sz="2400" dirty="0">
                    <a:solidFill>
                      <a:srgbClr val="0000FF"/>
                    </a:solidFill>
                  </a:rPr>
                  <a:t>・</a:t>
                </a:r>
                <a:r>
                  <a:rPr lang="en-US" altLang="ja-JP" sz="2400" dirty="0" err="1">
                    <a:solidFill>
                      <a:srgbClr val="0000FF"/>
                    </a:solidFill>
                  </a:rPr>
                  <a:t>Eacc</a:t>
                </a:r>
                <a:r>
                  <a:rPr lang="ja-JP" altLang="en-US" sz="2400" dirty="0">
                    <a:solidFill>
                      <a:srgbClr val="0000FF"/>
                    </a:solidFill>
                  </a:rPr>
                  <a:t>に対する依存性はプロセシングと</a:t>
                </a:r>
              </a:p>
              <a:p>
                <a:r>
                  <a:rPr lang="ja-JP" altLang="en-US" sz="2400" dirty="0">
                    <a:solidFill>
                      <a:srgbClr val="0000FF"/>
                    </a:solidFill>
                  </a:rPr>
                  <a:t>共に勾配は急になる</a:t>
                </a:r>
              </a:p>
              <a:p>
                <a:r>
                  <a:rPr lang="ja-JP" altLang="en-US" sz="2400" dirty="0">
                    <a:solidFill>
                      <a:srgbClr val="0000FF"/>
                    </a:solidFill>
                  </a:rPr>
                  <a:t>・</a:t>
                </a:r>
                <a:r>
                  <a:rPr lang="en-US" altLang="ja-JP" sz="2400" dirty="0">
                    <a:solidFill>
                      <a:srgbClr val="0000FF"/>
                    </a:solidFill>
                  </a:rPr>
                  <a:t>CLIC</a:t>
                </a:r>
                <a:r>
                  <a:rPr lang="ja-JP" altLang="en-US" sz="2400" dirty="0">
                    <a:solidFill>
                      <a:srgbClr val="0000FF"/>
                    </a:solidFill>
                  </a:rPr>
                  <a:t>パルスでの放電頻度は増えることは</a:t>
                </a:r>
              </a:p>
              <a:p>
                <a:r>
                  <a:rPr lang="ja-JP" altLang="en-US" sz="2400" dirty="0">
                    <a:solidFill>
                      <a:srgbClr val="0000FF"/>
                    </a:solidFill>
                  </a:rPr>
                  <a:t>無いか、むしろ減るようで</a:t>
                </a:r>
                <a:r>
                  <a:rPr lang="ja-JP" altLang="en-US" sz="2400" dirty="0" smtClean="0">
                    <a:solidFill>
                      <a:srgbClr val="0000FF"/>
                    </a:solidFill>
                  </a:rPr>
                  <a:t>ある</a:t>
                </a:r>
                <a:endParaRPr lang="ja-JP" altLang="en-US" sz="2400" dirty="0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245" name="グループ化 244"/>
              <p:cNvGrpSpPr/>
              <p:nvPr/>
            </p:nvGrpSpPr>
            <p:grpSpPr>
              <a:xfrm>
                <a:off x="20399668" y="14927497"/>
                <a:ext cx="6715172" cy="6837765"/>
                <a:chOff x="2802654" y="31829923"/>
                <a:chExt cx="6715172" cy="6837765"/>
              </a:xfrm>
            </p:grpSpPr>
            <p:grpSp>
              <p:nvGrpSpPr>
                <p:cNvPr id="237" name="グループ化 236"/>
                <p:cNvGrpSpPr/>
                <p:nvPr/>
              </p:nvGrpSpPr>
              <p:grpSpPr>
                <a:xfrm>
                  <a:off x="2802654" y="31902021"/>
                  <a:ext cx="6715172" cy="6765667"/>
                  <a:chOff x="21705267" y="11197383"/>
                  <a:chExt cx="6715172" cy="6765667"/>
                </a:xfrm>
              </p:grpSpPr>
              <p:grpSp>
                <p:nvGrpSpPr>
                  <p:cNvPr id="56350" name="グループ化 56349"/>
                  <p:cNvGrpSpPr/>
                  <p:nvPr/>
                </p:nvGrpSpPr>
                <p:grpSpPr>
                  <a:xfrm>
                    <a:off x="21705267" y="11197383"/>
                    <a:ext cx="6715172" cy="5609072"/>
                    <a:chOff x="20310645" y="14436211"/>
                    <a:chExt cx="6715172" cy="5609072"/>
                  </a:xfrm>
                </p:grpSpPr>
                <p:pic>
                  <p:nvPicPr>
                    <p:cNvPr id="66" name="Picture 2" descr="C:\Users\higo\2011\X-band\TD24_disk_#4\111020 Summary(3)\Eacc vs #ACC-B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/>
                    <a:srcRect/>
                    <a:stretch>
                      <a:fillRect/>
                    </a:stretch>
                  </p:blipFill>
                  <p:spPr bwMode="auto">
                    <a:xfrm>
                      <a:off x="20310645" y="14436211"/>
                      <a:ext cx="6715172" cy="4713422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56349" name="テキスト ボックス 56348"/>
                    <p:cNvSpPr txBox="1"/>
                    <p:nvPr/>
                  </p:nvSpPr>
                  <p:spPr>
                    <a:xfrm>
                      <a:off x="21968224" y="19121953"/>
                      <a:ext cx="3937366" cy="923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altLang="ja-JP" sz="1800" dirty="0" smtClean="0"/>
                        <a:t>100MV/m</a:t>
                      </a:r>
                      <a:r>
                        <a:rPr kumimoji="1" lang="ja-JP" altLang="en-US" sz="1800" dirty="0" err="1" smtClean="0"/>
                        <a:t>に到</a:t>
                      </a:r>
                      <a:r>
                        <a:rPr kumimoji="1" lang="ja-JP" altLang="en-US" sz="1800" dirty="0" smtClean="0"/>
                        <a:t>達するまでの放電回数</a:t>
                      </a:r>
                      <a:endParaRPr kumimoji="1" lang="en-US" altLang="ja-JP" sz="1800" dirty="0" smtClean="0"/>
                    </a:p>
                    <a:p>
                      <a:r>
                        <a:rPr kumimoji="1" lang="en-US" altLang="ja-JP" sz="1800" dirty="0" smtClean="0"/>
                        <a:t>    T18   </a:t>
                      </a:r>
                      <a:r>
                        <a:rPr kumimoji="1" lang="en-US" altLang="ja-JP" sz="1800" dirty="0" smtClean="0">
                          <a:sym typeface="Wingdings" pitchFamily="2" charset="2"/>
                        </a:rPr>
                        <a:t>    TD18      T24      TD24</a:t>
                      </a:r>
                    </a:p>
                    <a:p>
                      <a:r>
                        <a:rPr lang="en-US" altLang="ja-JP" sz="1800" dirty="0" smtClean="0">
                          <a:sym typeface="Wingdings" pitchFamily="2" charset="2"/>
                        </a:rPr>
                        <a:t>  1000     &gt;3000      250     1500  </a:t>
                      </a:r>
                      <a:endParaRPr kumimoji="1" lang="ja-JP" altLang="en-US" sz="1800" dirty="0"/>
                    </a:p>
                  </p:txBody>
                </p:sp>
              </p:grpSp>
              <p:sp>
                <p:nvSpPr>
                  <p:cNvPr id="253" name="テキスト ボックス 252"/>
                  <p:cNvSpPr txBox="1"/>
                  <p:nvPr/>
                </p:nvSpPr>
                <p:spPr>
                  <a:xfrm>
                    <a:off x="23063189" y="16762721"/>
                    <a:ext cx="5007531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2400" dirty="0" smtClean="0">
                        <a:solidFill>
                          <a:srgbClr val="0000FF"/>
                        </a:solidFill>
                      </a:rPr>
                      <a:t>必要な放電回数は、ダンピング有りが多い、＆　</a:t>
                    </a:r>
                    <a:r>
                      <a:rPr kumimoji="1" lang="en-US" altLang="ja-JP" sz="2400" dirty="0" smtClean="0">
                        <a:solidFill>
                          <a:srgbClr val="0000FF"/>
                        </a:solidFill>
                      </a:rPr>
                      <a:t>24</a:t>
                    </a:r>
                    <a:r>
                      <a:rPr kumimoji="1" lang="ja-JP" altLang="en-US" sz="2400" dirty="0" smtClean="0">
                        <a:solidFill>
                          <a:srgbClr val="0000FF"/>
                        </a:solidFill>
                      </a:rPr>
                      <a:t>セルパラメータでは少ない。</a:t>
                    </a:r>
                    <a:r>
                      <a:rPr kumimoji="1" lang="en-US" altLang="ja-JP" sz="2400" dirty="0" smtClean="0">
                        <a:solidFill>
                          <a:srgbClr val="0000FF"/>
                        </a:solidFill>
                      </a:rPr>
                      <a:t>ΔT</a:t>
                    </a:r>
                    <a:r>
                      <a:rPr kumimoji="1" lang="ja-JP" altLang="en-US" sz="2400" dirty="0" smtClean="0">
                        <a:solidFill>
                          <a:srgbClr val="0000FF"/>
                        </a:solidFill>
                      </a:rPr>
                      <a:t>が低く設計されているためか？</a:t>
                    </a:r>
                    <a:endParaRPr kumimoji="1" lang="ja-JP" altLang="en-US" sz="2400" dirty="0">
                      <a:solidFill>
                        <a:srgbClr val="0000FF"/>
                      </a:solidFill>
                    </a:endParaRPr>
                  </a:p>
                </p:txBody>
              </p:sp>
            </p:grpSp>
            <p:sp>
              <p:nvSpPr>
                <p:cNvPr id="259" name="テキスト ボックス 258"/>
                <p:cNvSpPr txBox="1"/>
                <p:nvPr/>
              </p:nvSpPr>
              <p:spPr>
                <a:xfrm>
                  <a:off x="3830475" y="31829923"/>
                  <a:ext cx="4672888" cy="707886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4000" dirty="0" smtClean="0"/>
                    <a:t>プロセシング</a:t>
                  </a:r>
                  <a:r>
                    <a:rPr lang="ja-JP" altLang="en-US" sz="4000" dirty="0"/>
                    <a:t>速度</a:t>
                  </a:r>
                  <a:endParaRPr kumimoji="1" lang="ja-JP" altLang="en-US" sz="4000" dirty="0"/>
                </a:p>
              </p:txBody>
            </p:sp>
            <p:sp>
              <p:nvSpPr>
                <p:cNvPr id="266" name="テキスト ボックス 265"/>
                <p:cNvSpPr txBox="1"/>
                <p:nvPr/>
              </p:nvSpPr>
              <p:spPr>
                <a:xfrm>
                  <a:off x="3982875" y="31982323"/>
                  <a:ext cx="4672888" cy="707886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4000" dirty="0" smtClean="0"/>
                    <a:t>プロセシング</a:t>
                  </a:r>
                  <a:r>
                    <a:rPr lang="ja-JP" altLang="en-US" sz="4000" dirty="0"/>
                    <a:t>速度</a:t>
                  </a:r>
                  <a:endParaRPr kumimoji="1" lang="ja-JP" altLang="en-US" sz="4000" dirty="0"/>
                </a:p>
              </p:txBody>
            </p:sp>
          </p:grpSp>
          <p:grpSp>
            <p:nvGrpSpPr>
              <p:cNvPr id="249" name="グループ化 248"/>
              <p:cNvGrpSpPr/>
              <p:nvPr/>
            </p:nvGrpSpPr>
            <p:grpSpPr>
              <a:xfrm>
                <a:off x="2674064" y="14479175"/>
                <a:ext cx="16168103" cy="16597947"/>
                <a:chOff x="1508306" y="14621064"/>
                <a:chExt cx="16168103" cy="16597947"/>
              </a:xfrm>
            </p:grpSpPr>
            <p:grpSp>
              <p:nvGrpSpPr>
                <p:cNvPr id="246" name="グループ化 245"/>
                <p:cNvGrpSpPr/>
                <p:nvPr/>
              </p:nvGrpSpPr>
              <p:grpSpPr>
                <a:xfrm>
                  <a:off x="1508306" y="14621064"/>
                  <a:ext cx="16168103" cy="16597947"/>
                  <a:chOff x="1508306" y="14621064"/>
                  <a:chExt cx="16168103" cy="16597947"/>
                </a:xfrm>
              </p:grpSpPr>
              <p:grpSp>
                <p:nvGrpSpPr>
                  <p:cNvPr id="242" name="グループ化 241"/>
                  <p:cNvGrpSpPr/>
                  <p:nvPr/>
                </p:nvGrpSpPr>
                <p:grpSpPr>
                  <a:xfrm>
                    <a:off x="1508306" y="14621064"/>
                    <a:ext cx="16168103" cy="16597947"/>
                    <a:chOff x="271411" y="15470739"/>
                    <a:chExt cx="16168103" cy="16597947"/>
                  </a:xfrm>
                </p:grpSpPr>
                <p:grpSp>
                  <p:nvGrpSpPr>
                    <p:cNvPr id="239" name="グループ化 238"/>
                    <p:cNvGrpSpPr/>
                    <p:nvPr/>
                  </p:nvGrpSpPr>
                  <p:grpSpPr>
                    <a:xfrm>
                      <a:off x="271411" y="16582477"/>
                      <a:ext cx="16168103" cy="15486209"/>
                      <a:chOff x="271411" y="15595964"/>
                      <a:chExt cx="16168103" cy="15486209"/>
                    </a:xfrm>
                  </p:grpSpPr>
                  <p:grpSp>
                    <p:nvGrpSpPr>
                      <p:cNvPr id="158" name="グループ化 157"/>
                      <p:cNvGrpSpPr/>
                      <p:nvPr/>
                    </p:nvGrpSpPr>
                    <p:grpSpPr>
                      <a:xfrm>
                        <a:off x="410604" y="15595964"/>
                        <a:ext cx="16028910" cy="7401180"/>
                        <a:chOff x="473022" y="18142503"/>
                        <a:chExt cx="16028910" cy="7401180"/>
                      </a:xfrm>
                    </p:grpSpPr>
                    <p:grpSp>
                      <p:nvGrpSpPr>
                        <p:cNvPr id="74" name="グループ化 73"/>
                        <p:cNvGrpSpPr/>
                        <p:nvPr/>
                      </p:nvGrpSpPr>
                      <p:grpSpPr>
                        <a:xfrm>
                          <a:off x="1028096" y="18142503"/>
                          <a:ext cx="14920303" cy="3380795"/>
                          <a:chOff x="1028096" y="18142503"/>
                          <a:chExt cx="14920303" cy="3380795"/>
                        </a:xfrm>
                      </p:grpSpPr>
                      <p:sp>
                        <p:nvSpPr>
                          <p:cNvPr id="18" name="Rectangle 2"/>
                          <p:cNvSpPr txBox="1">
                            <a:spLocks noChangeArrowheads="1"/>
                          </p:cNvSpPr>
                          <p:nvPr/>
                        </p:nvSpPr>
                        <p:spPr>
                          <a:xfrm>
                            <a:off x="1469758" y="18480558"/>
                            <a:ext cx="13459739" cy="674513"/>
                          </a:xfrm>
                          <a:prstGeom prst="rect">
                            <a:avLst/>
                          </a:prstGeom>
                        </p:spPr>
                        <p:txBody>
                          <a:bodyPr>
                            <a:noAutofit/>
                          </a:bodyPr>
                          <a:lstStyle>
                            <a:lvl1pPr algn="ctr" defTabSz="4176431" rtl="0" eaLnBrk="1" latinLnBrk="0" hangingPunct="1">
                              <a:spcBef>
                                <a:spcPct val="0"/>
                              </a:spcBef>
                              <a:buNone/>
                              <a:defRPr kumimoji="1" sz="20100" kern="1200">
                                <a:solidFill>
                                  <a:schemeClr val="tx1"/>
                                </a:solidFill>
                                <a:latin typeface="+mj-lt"/>
                                <a:ea typeface="+mj-ea"/>
                                <a:cs typeface="+mj-cs"/>
                              </a:defRPr>
                            </a:lvl1pPr>
                          </a:lstStyle>
                          <a:p>
                            <a:pPr algn="l"/>
                            <a:r>
                              <a:rPr lang="en-US" altLang="ja-JP" sz="3600" b="1" dirty="0" smtClean="0">
                                <a:solidFill>
                                  <a:srgbClr val="0070C0"/>
                                </a:solidFill>
                              </a:rPr>
                              <a:t>       T18             </a:t>
                            </a:r>
                            <a:r>
                              <a:rPr lang="en-US" altLang="ja-JP" sz="3600" b="1" dirty="0" smtClean="0">
                                <a:solidFill>
                                  <a:srgbClr val="0070C0"/>
                                </a:solidFill>
                                <a:sym typeface="Wingdings" pitchFamily="2" charset="2"/>
                              </a:rPr>
                              <a:t>            </a:t>
                            </a:r>
                            <a:r>
                              <a:rPr lang="en-US" altLang="ja-JP" sz="3600" b="1" dirty="0" smtClean="0">
                                <a:solidFill>
                                  <a:srgbClr val="0070C0"/>
                                </a:solidFill>
                              </a:rPr>
                              <a:t>TD18         </a:t>
                            </a:r>
                            <a:r>
                              <a:rPr lang="en-US" altLang="ja-JP" sz="3600" b="1" dirty="0" smtClean="0">
                                <a:solidFill>
                                  <a:srgbClr val="0070C0"/>
                                </a:solidFill>
                                <a:sym typeface="Wingdings" pitchFamily="2" charset="2"/>
                              </a:rPr>
                              <a:t>               T24                        TD24</a:t>
                            </a:r>
                            <a:endParaRPr lang="en-US" altLang="ja-JP" sz="2400" b="1" dirty="0" smtClean="0">
                              <a:solidFill>
                                <a:srgbClr val="0070C0"/>
                              </a:solidFill>
                            </a:endParaRPr>
                          </a:p>
                        </p:txBody>
                      </p:sp>
                      <p:pic>
                        <p:nvPicPr>
                          <p:cNvPr id="19" name="Picture 8" descr="C:\Higo\2009\Reports_Papers_Conferences_Talks\加速器学会誌\090910 Submission\Fig08 right KEK structure.JP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28096" y="19300329"/>
                            <a:ext cx="3143272" cy="173431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sp>
                        <p:nvSpPr>
                          <p:cNvPr id="20" name="テキスト ボックス 19"/>
                          <p:cNvSpPr txBox="1"/>
                          <p:nvPr/>
                        </p:nvSpPr>
                        <p:spPr>
                          <a:xfrm>
                            <a:off x="1385286" y="21014841"/>
                            <a:ext cx="2160240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b="1" dirty="0" smtClean="0">
                                <a:solidFill>
                                  <a:srgbClr val="FF0000"/>
                                </a:solidFill>
                              </a:rPr>
                              <a:t>T18_Disk_#2</a:t>
                            </a:r>
                          </a:p>
                        </p:txBody>
                      </p:sp>
                      <p:pic>
                        <p:nvPicPr>
                          <p:cNvPr id="21" name="Picture 2" descr="C:\Higo\2010\Reports_Papers_Conferences_Talks\100523_IPAC10_京都\Higo_THPEA012_KEK_Nextef\Poster\T24 recovery cell.jp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38533" y="18373337"/>
                            <a:ext cx="912595" cy="88895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grpSp>
                        <p:nvGrpSpPr>
                          <p:cNvPr id="67" name="グループ化 66"/>
                          <p:cNvGrpSpPr/>
                          <p:nvPr/>
                        </p:nvGrpSpPr>
                        <p:grpSpPr>
                          <a:xfrm>
                            <a:off x="4896595" y="19304076"/>
                            <a:ext cx="3009714" cy="2187304"/>
                            <a:chOff x="1099534" y="21943535"/>
                            <a:chExt cx="3009714" cy="2187304"/>
                          </a:xfrm>
                        </p:grpSpPr>
                        <p:pic>
                          <p:nvPicPr>
                            <p:cNvPr id="22" name="Picture 5" descr="C:\Higo\2010\Reports_Papers_Conferences_Talks\100523_IPAC10_京都\Higo_THPEA013_CERN_SLAC_KEK\TD18#2 before installation to Nextef IMG_0346.JPG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99534" y="21943535"/>
                              <a:ext cx="3009714" cy="17237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  <p:sp>
                          <p:nvSpPr>
                            <p:cNvPr id="23" name="テキスト ボックス 22"/>
                            <p:cNvSpPr txBox="1"/>
                            <p:nvPr/>
                          </p:nvSpPr>
                          <p:spPr>
                            <a:xfrm>
                              <a:off x="1479327" y="23669174"/>
                              <a:ext cx="2161269" cy="46166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400" b="1" dirty="0" smtClean="0">
                                  <a:solidFill>
                                    <a:srgbClr val="FF0000"/>
                                  </a:solidFill>
                                </a:rPr>
                                <a:t>TD18_Disk_#2</a:t>
                              </a:r>
                            </a:p>
                          </p:txBody>
                        </p:sp>
                      </p:grpSp>
                      <p:pic>
                        <p:nvPicPr>
                          <p:cNvPr id="24" name="Picture 1" descr="C:\Higo\2010\Reports_Papers_Conferences_Talks\100523_IPAC10_京都\Higo_THPEA012_KEK_Nextef\Poster\CIMG1980_DiskDampCell-CupSide.jp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13257" y="18411522"/>
                            <a:ext cx="1005484" cy="75366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grpSp>
                        <p:nvGrpSpPr>
                          <p:cNvPr id="25" name="グループ化 28"/>
                          <p:cNvGrpSpPr/>
                          <p:nvPr/>
                        </p:nvGrpSpPr>
                        <p:grpSpPr>
                          <a:xfrm>
                            <a:off x="8870128" y="19091627"/>
                            <a:ext cx="2857520" cy="2431671"/>
                            <a:chOff x="5809443" y="921125"/>
                            <a:chExt cx="3286148" cy="2922388"/>
                          </a:xfrm>
                        </p:grpSpPr>
                        <p:pic>
                          <p:nvPicPr>
                            <p:cNvPr id="26" name="Picture 4" descr="C:\Users\higo\2010\Picture\101028-101102 T24_#2 Installation\T24 as of initial RF meas at KEK before installation.JPG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809443" y="921125"/>
                              <a:ext cx="3286148" cy="2403921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  <p:sp>
                          <p:nvSpPr>
                            <p:cNvPr id="27" name="テキスト ボックス 26"/>
                            <p:cNvSpPr txBox="1"/>
                            <p:nvPr/>
                          </p:nvSpPr>
                          <p:spPr>
                            <a:xfrm>
                              <a:off x="6037085" y="3288683"/>
                              <a:ext cx="2464611" cy="55483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400" b="1" dirty="0" smtClean="0">
                                  <a:solidFill>
                                    <a:srgbClr val="FF0000"/>
                                  </a:solidFill>
                                </a:rPr>
                                <a:t>T24_Disk_#3</a:t>
                              </a:r>
                            </a:p>
                          </p:txBody>
                        </p:sp>
                      </p:grpSp>
                      <p:grpSp>
                        <p:nvGrpSpPr>
                          <p:cNvPr id="28" name="グループ化 29"/>
                          <p:cNvGrpSpPr/>
                          <p:nvPr/>
                        </p:nvGrpSpPr>
                        <p:grpSpPr>
                          <a:xfrm>
                            <a:off x="12463320" y="19257734"/>
                            <a:ext cx="3357504" cy="2176175"/>
                            <a:chOff x="6006353" y="3714752"/>
                            <a:chExt cx="3595688" cy="2564618"/>
                          </a:xfrm>
                        </p:grpSpPr>
                        <p:pic>
                          <p:nvPicPr>
                            <p:cNvPr id="29" name="Picture 3" descr="C:\Users\higo\2011\Pictures\110716 TD24_S-para\TD24#4 Config as of reception reduced.jpg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006353" y="3714752"/>
                              <a:ext cx="3595688" cy="2092626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  <p:sp>
                          <p:nvSpPr>
                            <p:cNvPr id="30" name="テキスト ボックス 29"/>
                            <p:cNvSpPr txBox="1"/>
                            <p:nvPr/>
                          </p:nvSpPr>
                          <p:spPr>
                            <a:xfrm>
                              <a:off x="6312376" y="5735299"/>
                              <a:ext cx="2754211" cy="544071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400" b="1" dirty="0" smtClean="0">
                                  <a:solidFill>
                                    <a:srgbClr val="FF0000"/>
                                  </a:solidFill>
                                </a:rPr>
                                <a:t>TD24_Disk_#4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1" name="テキスト ボックス 30"/>
                          <p:cNvSpPr txBox="1"/>
                          <p:nvPr/>
                        </p:nvSpPr>
                        <p:spPr>
                          <a:xfrm>
                            <a:off x="2138121" y="18142504"/>
                            <a:ext cx="1869512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err="1" smtClean="0">
                                <a:solidFill>
                                  <a:srgbClr val="FF0000"/>
                                </a:solidFill>
                              </a:rPr>
                              <a:t>undamped</a:t>
                            </a:r>
                            <a:endParaRPr kumimoji="1" lang="en-US" altLang="ja-JP" sz="2400" dirty="0" smtClean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2" name="テキスト ボックス 31"/>
                          <p:cNvSpPr txBox="1"/>
                          <p:nvPr/>
                        </p:nvSpPr>
                        <p:spPr>
                          <a:xfrm>
                            <a:off x="5962604" y="18180689"/>
                            <a:ext cx="1649213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>
                                <a:solidFill>
                                  <a:srgbClr val="FF0000"/>
                                </a:solidFill>
                              </a:rPr>
                              <a:t>damped</a:t>
                            </a:r>
                          </a:p>
                        </p:txBody>
                      </p:sp>
                      <p:sp>
                        <p:nvSpPr>
                          <p:cNvPr id="37" name="テキスト ボックス 36"/>
                          <p:cNvSpPr txBox="1"/>
                          <p:nvPr/>
                        </p:nvSpPr>
                        <p:spPr>
                          <a:xfrm>
                            <a:off x="3056973" y="18826042"/>
                            <a:ext cx="1008112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/>
                              <a:t>2009</a:t>
                            </a:r>
                            <a:endParaRPr kumimoji="1" lang="ja-JP" altLang="en-US" sz="6600" dirty="0"/>
                          </a:p>
                        </p:txBody>
                      </p:sp>
                      <p:sp>
                        <p:nvSpPr>
                          <p:cNvPr id="40" name="テキスト ボックス 39"/>
                          <p:cNvSpPr txBox="1"/>
                          <p:nvPr/>
                        </p:nvSpPr>
                        <p:spPr>
                          <a:xfrm>
                            <a:off x="6896701" y="18877796"/>
                            <a:ext cx="1008112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/>
                              <a:t>2010</a:t>
                            </a:r>
                            <a:endParaRPr kumimoji="1" lang="ja-JP" altLang="en-US" sz="6600" dirty="0"/>
                          </a:p>
                        </p:txBody>
                      </p:sp>
                      <p:sp>
                        <p:nvSpPr>
                          <p:cNvPr id="41" name="テキスト ボックス 40"/>
                          <p:cNvSpPr txBox="1"/>
                          <p:nvPr/>
                        </p:nvSpPr>
                        <p:spPr>
                          <a:xfrm>
                            <a:off x="10720981" y="18693405"/>
                            <a:ext cx="1008112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/>
                              <a:t>2011</a:t>
                            </a:r>
                            <a:endParaRPr kumimoji="1" lang="ja-JP" altLang="en-US" sz="6600" dirty="0"/>
                          </a:p>
                        </p:txBody>
                      </p:sp>
                      <p:sp>
                        <p:nvSpPr>
                          <p:cNvPr id="42" name="テキスト ボックス 41"/>
                          <p:cNvSpPr txBox="1"/>
                          <p:nvPr/>
                        </p:nvSpPr>
                        <p:spPr>
                          <a:xfrm>
                            <a:off x="14667292" y="18725936"/>
                            <a:ext cx="1281107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/>
                              <a:t>2011~12</a:t>
                            </a:r>
                            <a:endParaRPr kumimoji="1" lang="ja-JP" altLang="en-US" sz="6600" dirty="0"/>
                          </a:p>
                        </p:txBody>
                      </p:sp>
                      <p:sp>
                        <p:nvSpPr>
                          <p:cNvPr id="43" name="右矢印 42"/>
                          <p:cNvSpPr/>
                          <p:nvPr/>
                        </p:nvSpPr>
                        <p:spPr>
                          <a:xfrm>
                            <a:off x="11856712" y="19988892"/>
                            <a:ext cx="428628" cy="357190"/>
                          </a:xfrm>
                          <a:prstGeom prst="rightArrow">
                            <a:avLst/>
                          </a:prstGeom>
                          <a:solidFill>
                            <a:srgbClr val="FFFF00"/>
                          </a:solidFill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kumimoji="1" lang="ja-JP" altLang="en-US"/>
                          </a:p>
                        </p:txBody>
                      </p:sp>
                      <p:sp>
                        <p:nvSpPr>
                          <p:cNvPr id="68" name="右矢印 67"/>
                          <p:cNvSpPr/>
                          <p:nvPr/>
                        </p:nvSpPr>
                        <p:spPr>
                          <a:xfrm>
                            <a:off x="8151758" y="19988892"/>
                            <a:ext cx="428628" cy="357190"/>
                          </a:xfrm>
                          <a:prstGeom prst="rightArrow">
                            <a:avLst/>
                          </a:prstGeom>
                          <a:solidFill>
                            <a:srgbClr val="FFFF00"/>
                          </a:solidFill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kumimoji="1" lang="ja-JP" altLang="en-US"/>
                          </a:p>
                        </p:txBody>
                      </p:sp>
                      <p:sp>
                        <p:nvSpPr>
                          <p:cNvPr id="69" name="右矢印 68"/>
                          <p:cNvSpPr/>
                          <p:nvPr/>
                        </p:nvSpPr>
                        <p:spPr>
                          <a:xfrm>
                            <a:off x="4332351" y="19938133"/>
                            <a:ext cx="428628" cy="357190"/>
                          </a:xfrm>
                          <a:prstGeom prst="rightArrow">
                            <a:avLst/>
                          </a:prstGeom>
                          <a:solidFill>
                            <a:srgbClr val="FFFF00"/>
                          </a:solidFill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kumimoji="1" lang="ja-JP" altLang="en-US"/>
                          </a:p>
                        </p:txBody>
                      </p:sp>
                      <p:pic>
                        <p:nvPicPr>
                          <p:cNvPr id="70" name="Picture 2" descr="C:\Higo\2010\Reports_Papers_Conferences_Talks\100523_IPAC10_京都\Higo_THPEA012_KEK_Nextef\Poster\T24 recovery cell.jp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912956" y="18178672"/>
                            <a:ext cx="912595" cy="88895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pic>
                        <p:nvPicPr>
                          <p:cNvPr id="71" name="Picture 1" descr="C:\Higo\2010\Reports_Papers_Conferences_Talks\100523_IPAC10_京都\Higo_THPEA012_KEK_Nextef\Poster\CIMG1980_DiskDampCell-CupSide.jp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463320" y="18411522"/>
                            <a:ext cx="1005484" cy="75366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sp>
                        <p:nvSpPr>
                          <p:cNvPr id="72" name="テキスト ボックス 71"/>
                          <p:cNvSpPr txBox="1"/>
                          <p:nvPr/>
                        </p:nvSpPr>
                        <p:spPr>
                          <a:xfrm>
                            <a:off x="9858136" y="18142503"/>
                            <a:ext cx="1869512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err="1" smtClean="0">
                                <a:solidFill>
                                  <a:srgbClr val="FF0000"/>
                                </a:solidFill>
                              </a:rPr>
                              <a:t>undamped</a:t>
                            </a:r>
                            <a:endParaRPr kumimoji="1" lang="en-US" altLang="ja-JP" sz="2400" dirty="0" smtClean="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73" name="テキスト ボックス 72"/>
                          <p:cNvSpPr txBox="1"/>
                          <p:nvPr/>
                        </p:nvSpPr>
                        <p:spPr>
                          <a:xfrm>
                            <a:off x="13632964" y="18183498"/>
                            <a:ext cx="1649213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dirty="0" smtClean="0">
                                <a:solidFill>
                                  <a:srgbClr val="FF0000"/>
                                </a:solidFill>
                              </a:rPr>
                              <a:t>damped</a:t>
                            </a:r>
                          </a:p>
                        </p:txBody>
                      </p:sp>
                    </p:grpSp>
                    <p:grpSp>
                      <p:nvGrpSpPr>
                        <p:cNvPr id="157" name="グループ化 156"/>
                        <p:cNvGrpSpPr/>
                        <p:nvPr/>
                      </p:nvGrpSpPr>
                      <p:grpSpPr>
                        <a:xfrm>
                          <a:off x="473022" y="21517152"/>
                          <a:ext cx="16028910" cy="4026531"/>
                          <a:chOff x="473022" y="21517152"/>
                          <a:chExt cx="16028910" cy="4026531"/>
                        </a:xfrm>
                      </p:grpSpPr>
                      <p:grpSp>
                        <p:nvGrpSpPr>
                          <p:cNvPr id="75" name="グループ化 26"/>
                          <p:cNvGrpSpPr/>
                          <p:nvPr/>
                        </p:nvGrpSpPr>
                        <p:grpSpPr>
                          <a:xfrm>
                            <a:off x="4202146" y="21585277"/>
                            <a:ext cx="4222913" cy="3958406"/>
                            <a:chOff x="1284262" y="652688"/>
                            <a:chExt cx="5670315" cy="5121309"/>
                          </a:xfrm>
                        </p:grpSpPr>
                        <p:pic>
                          <p:nvPicPr>
                            <p:cNvPr id="76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14480" y="724130"/>
                              <a:ext cx="5240097" cy="4862517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</p:pic>
                        <p:sp>
                          <p:nvSpPr>
                            <p:cNvPr id="77" name="テキスト ボックス 76"/>
                            <p:cNvSpPr txBox="1"/>
                            <p:nvPr/>
                          </p:nvSpPr>
                          <p:spPr>
                            <a:xfrm rot="16200000">
                              <a:off x="-644872" y="2581822"/>
                              <a:ext cx="4643473" cy="785206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16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P (MW),  </a:t>
                              </a:r>
                              <a:r>
                                <a:rPr lang="en-US" altLang="ja-JP" sz="1600" dirty="0" smtClean="0">
                                  <a:solidFill>
                                    <a:srgbClr val="33CC33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Es (MV/m), </a:t>
                              </a:r>
                              <a:r>
                                <a:rPr lang="en-US" altLang="ja-JP" sz="1600" dirty="0" smtClean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Ea (MV/m), </a:t>
                              </a:r>
                              <a:r>
                                <a:rPr lang="en-US" altLang="ja-JP" sz="1600" dirty="0" smtClean="0">
                                  <a:solidFill>
                                    <a:srgbClr val="3333FF"/>
                                  </a:solidFill>
                                  <a:latin typeface="Symbol" pitchFamily="18" charset="2"/>
                                  <a:cs typeface="Times New Roman" pitchFamily="18" charset="0"/>
                                </a:rPr>
                                <a:t>D</a:t>
                              </a:r>
                              <a:r>
                                <a:rPr lang="en-US" altLang="ja-JP" sz="1600" dirty="0" smtClean="0">
                                  <a:solidFill>
                                    <a:srgbClr val="3333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T(C), </a:t>
                              </a:r>
                              <a:r>
                                <a:rPr lang="en-US" altLang="ja-JP" sz="1600" dirty="0" smtClean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Sc*50 (MW/mm2)</a:t>
                              </a:r>
                              <a:endParaRPr kumimoji="1" lang="ja-JP" altLang="en-US" sz="1600" dirty="0">
                                <a:solidFill>
                                  <a:srgbClr val="FF00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8" name="テキスト ボックス 77"/>
                            <p:cNvSpPr txBox="1"/>
                            <p:nvPr/>
                          </p:nvSpPr>
                          <p:spPr>
                            <a:xfrm>
                              <a:off x="3332615" y="5296162"/>
                              <a:ext cx="1857388" cy="477835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18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Iris number</a:t>
                              </a:r>
                              <a:endParaRPr kumimoji="1" lang="ja-JP" altLang="en-US" sz="1800" dirty="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9" name="正方形/長方形 78"/>
                            <p:cNvSpPr/>
                            <p:nvPr/>
                          </p:nvSpPr>
                          <p:spPr>
                            <a:xfrm>
                              <a:off x="2143108" y="2500306"/>
                              <a:ext cx="142876" cy="571504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sp>
                          <p:nvSpPr>
                            <p:cNvPr id="80" name="正方形/長方形 79"/>
                            <p:cNvSpPr/>
                            <p:nvPr/>
                          </p:nvSpPr>
                          <p:spPr>
                            <a:xfrm>
                              <a:off x="2143108" y="3286124"/>
                              <a:ext cx="142876" cy="571504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sp>
                          <p:nvSpPr>
                            <p:cNvPr id="81" name="正方形/長方形 80"/>
                            <p:cNvSpPr/>
                            <p:nvPr/>
                          </p:nvSpPr>
                          <p:spPr>
                            <a:xfrm>
                              <a:off x="2143108" y="4071942"/>
                              <a:ext cx="142876" cy="571504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sp>
                          <p:nvSpPr>
                            <p:cNvPr id="82" name="正方形/長方形 81"/>
                            <p:cNvSpPr/>
                            <p:nvPr/>
                          </p:nvSpPr>
                          <p:spPr>
                            <a:xfrm>
                              <a:off x="2500298" y="1643050"/>
                              <a:ext cx="2428892" cy="642942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sp>
                          <p:nvSpPr>
                            <p:cNvPr id="83" name="正方形/長方形 82"/>
                            <p:cNvSpPr/>
                            <p:nvPr/>
                          </p:nvSpPr>
                          <p:spPr>
                            <a:xfrm>
                              <a:off x="2571736" y="2143116"/>
                              <a:ext cx="2000264" cy="214314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cxnSp>
                          <p:nvCxnSpPr>
                            <p:cNvPr id="84" name="直線コネクタ 83"/>
                            <p:cNvCxnSpPr/>
                            <p:nvPr/>
                          </p:nvCxnSpPr>
                          <p:spPr>
                            <a:xfrm rot="5400000" flipH="1" flipV="1">
                              <a:off x="2556832" y="2008571"/>
                              <a:ext cx="71438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85" name="直線コネクタ 84"/>
                            <p:cNvCxnSpPr/>
                            <p:nvPr/>
                          </p:nvCxnSpPr>
                          <p:spPr>
                            <a:xfrm rot="5400000" flipH="1" flipV="1">
                              <a:off x="3013676" y="1996281"/>
                              <a:ext cx="71438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86" name="直線コネクタ 85"/>
                            <p:cNvCxnSpPr/>
                            <p:nvPr/>
                          </p:nvCxnSpPr>
                          <p:spPr>
                            <a:xfrm rot="5400000" flipH="1" flipV="1">
                              <a:off x="3470520" y="1983991"/>
                              <a:ext cx="71438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87" name="直線コネクタ 86"/>
                            <p:cNvCxnSpPr/>
                            <p:nvPr/>
                          </p:nvCxnSpPr>
                          <p:spPr>
                            <a:xfrm rot="5400000" flipH="1" flipV="1">
                              <a:off x="3927364" y="1971701"/>
                              <a:ext cx="71438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88" name="正方形/長方形 87"/>
                            <p:cNvSpPr/>
                            <p:nvPr/>
                          </p:nvSpPr>
                          <p:spPr>
                            <a:xfrm>
                              <a:off x="4500562" y="2143116"/>
                              <a:ext cx="509590" cy="204790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 sz="300"/>
                            </a:p>
                          </p:txBody>
                        </p:sp>
                        <p:cxnSp>
                          <p:nvCxnSpPr>
                            <p:cNvPr id="89" name="直線コネクタ 88"/>
                            <p:cNvCxnSpPr/>
                            <p:nvPr/>
                          </p:nvCxnSpPr>
                          <p:spPr>
                            <a:xfrm rot="5400000" flipH="1" flipV="1">
                              <a:off x="4361912" y="1968841"/>
                              <a:ext cx="71438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90" name="テキスト ボックス 89"/>
                            <p:cNvSpPr txBox="1"/>
                            <p:nvPr/>
                          </p:nvSpPr>
                          <p:spPr>
                            <a:xfrm>
                              <a:off x="3428992" y="4214819"/>
                              <a:ext cx="785819" cy="6769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8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P</a:t>
                              </a:r>
                              <a:endParaRPr kumimoji="1" lang="ja-JP" altLang="en-US" sz="2800" dirty="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1" name="テキスト ボックス 90"/>
                            <p:cNvSpPr txBox="1"/>
                            <p:nvPr/>
                          </p:nvSpPr>
                          <p:spPr>
                            <a:xfrm>
                              <a:off x="4513435" y="3285723"/>
                              <a:ext cx="785819" cy="477835"/>
                            </a:xfrm>
                            <a:prstGeom prst="rect">
                              <a:avLst/>
                            </a:prstGeom>
                            <a:solidFill>
                              <a:srgbClr val="FFFF00"/>
                            </a:soli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1800" b="1" dirty="0" smtClean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Ea</a:t>
                              </a:r>
                              <a:endParaRPr kumimoji="1" lang="ja-JP" altLang="en-US" sz="1800" b="1" dirty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2" name="テキスト ボックス 91"/>
                            <p:cNvSpPr txBox="1"/>
                            <p:nvPr/>
                          </p:nvSpPr>
                          <p:spPr>
                            <a:xfrm>
                              <a:off x="5500693" y="2214551"/>
                              <a:ext cx="785819" cy="6769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800" dirty="0" smtClean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Sc</a:t>
                              </a:r>
                              <a:endParaRPr kumimoji="1" lang="ja-JP" altLang="en-US" sz="2800" dirty="0">
                                <a:solidFill>
                                  <a:srgbClr val="FF00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3" name="テキスト ボックス 92"/>
                            <p:cNvSpPr txBox="1"/>
                            <p:nvPr/>
                          </p:nvSpPr>
                          <p:spPr>
                            <a:xfrm>
                              <a:off x="3143240" y="2857496"/>
                              <a:ext cx="785819" cy="6769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800" dirty="0" smtClean="0">
                                  <a:solidFill>
                                    <a:srgbClr val="33CC33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Es</a:t>
                              </a:r>
                              <a:endParaRPr kumimoji="1" lang="ja-JP" altLang="en-US" sz="2800" dirty="0">
                                <a:solidFill>
                                  <a:srgbClr val="33CC33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5" name="テキスト ボックス 94"/>
                            <p:cNvSpPr txBox="1"/>
                            <p:nvPr/>
                          </p:nvSpPr>
                          <p:spPr>
                            <a:xfrm>
                              <a:off x="2525148" y="1208694"/>
                              <a:ext cx="2306113" cy="836211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18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TD18 </a:t>
                              </a:r>
                              <a:r>
                                <a:rPr lang="en-US" altLang="ja-JP" sz="1800" dirty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unloaded</a:t>
                              </a:r>
                              <a:r>
                                <a:rPr lang="en-US" altLang="ja-JP" sz="18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 </a:t>
                              </a:r>
                            </a:p>
                            <a:p>
                              <a:pPr algn="ctr"/>
                              <a:r>
                                <a:rPr kumimoji="1" lang="en-US" altLang="ja-JP" sz="18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100MV/m</a:t>
                              </a:r>
                              <a:endParaRPr kumimoji="1" lang="ja-JP" altLang="en-US" sz="1800" dirty="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96" name="グループ化 95"/>
                          <p:cNvGrpSpPr/>
                          <p:nvPr/>
                        </p:nvGrpSpPr>
                        <p:grpSpPr>
                          <a:xfrm>
                            <a:off x="8141936" y="21517152"/>
                            <a:ext cx="3929090" cy="3580299"/>
                            <a:chOff x="103766" y="2338971"/>
                            <a:chExt cx="3929090" cy="3580299"/>
                          </a:xfrm>
                        </p:grpSpPr>
                        <p:pic>
                          <p:nvPicPr>
                            <p:cNvPr id="97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3766" y="2338971"/>
                              <a:ext cx="3929090" cy="3580299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</p:pic>
                        <p:sp>
                          <p:nvSpPr>
                            <p:cNvPr id="98" name="テキスト ボックス 97"/>
                            <p:cNvSpPr txBox="1"/>
                            <p:nvPr/>
                          </p:nvSpPr>
                          <p:spPr>
                            <a:xfrm>
                              <a:off x="2357422" y="4786322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000" b="1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P</a:t>
                              </a:r>
                              <a:endParaRPr kumimoji="1" lang="ja-JP" altLang="en-US" sz="2000" b="1" dirty="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99" name="テキスト ボックス 98"/>
                            <p:cNvSpPr txBox="1"/>
                            <p:nvPr/>
                          </p:nvSpPr>
                          <p:spPr>
                            <a:xfrm>
                              <a:off x="1571604" y="5143512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3333FF"/>
                                  </a:solidFill>
                                  <a:latin typeface="Symbol" pitchFamily="18" charset="2"/>
                                  <a:cs typeface="Times New Roman" pitchFamily="18" charset="0"/>
                                </a:rPr>
                                <a:t>D</a:t>
                              </a:r>
                              <a:r>
                                <a:rPr lang="en-US" altLang="ja-JP" sz="2000" b="1" dirty="0" smtClean="0">
                                  <a:solidFill>
                                    <a:srgbClr val="3333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T</a:t>
                              </a:r>
                              <a:endParaRPr kumimoji="1" lang="ja-JP" altLang="en-US" sz="2000" b="1" dirty="0">
                                <a:solidFill>
                                  <a:srgbClr val="3333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0" name="テキスト ボックス 99"/>
                            <p:cNvSpPr txBox="1"/>
                            <p:nvPr/>
                          </p:nvSpPr>
                          <p:spPr>
                            <a:xfrm>
                              <a:off x="2857488" y="3429000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Sc</a:t>
                              </a:r>
                              <a:endParaRPr kumimoji="1" lang="ja-JP" altLang="en-US" sz="2000" b="1" dirty="0">
                                <a:solidFill>
                                  <a:srgbClr val="FF00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1" name="テキスト ボックス 100"/>
                            <p:cNvSpPr txBox="1"/>
                            <p:nvPr/>
                          </p:nvSpPr>
                          <p:spPr>
                            <a:xfrm>
                              <a:off x="3000364" y="3929066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Ea</a:t>
                              </a:r>
                              <a:endParaRPr kumimoji="1" lang="ja-JP" altLang="en-US" sz="2000" b="1" dirty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2" name="テキスト ボックス 101"/>
                            <p:cNvSpPr txBox="1"/>
                            <p:nvPr/>
                          </p:nvSpPr>
                          <p:spPr>
                            <a:xfrm>
                              <a:off x="3286116" y="2786058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92D05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Es</a:t>
                              </a:r>
                              <a:endParaRPr kumimoji="1" lang="ja-JP" altLang="en-US" sz="2000" b="1" dirty="0">
                                <a:solidFill>
                                  <a:srgbClr val="92D05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</p:grpSp>
                      <p:pic>
                        <p:nvPicPr>
                          <p:cNvPr id="103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782213" y="21583840"/>
                            <a:ext cx="4719719" cy="3847033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</p:pic>
                      <p:grpSp>
                        <p:nvGrpSpPr>
                          <p:cNvPr id="104" name="グループ化 103"/>
                          <p:cNvGrpSpPr/>
                          <p:nvPr/>
                        </p:nvGrpSpPr>
                        <p:grpSpPr>
                          <a:xfrm>
                            <a:off x="13748389" y="22151128"/>
                            <a:ext cx="2753543" cy="3309302"/>
                            <a:chOff x="5495933" y="2857496"/>
                            <a:chExt cx="2753543" cy="3309302"/>
                          </a:xfrm>
                        </p:grpSpPr>
                        <p:sp>
                          <p:nvSpPr>
                            <p:cNvPr id="105" name="テキスト ボックス 104"/>
                            <p:cNvSpPr txBox="1"/>
                            <p:nvPr/>
                          </p:nvSpPr>
                          <p:spPr>
                            <a:xfrm>
                              <a:off x="6567503" y="4786322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000" b="1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P</a:t>
                              </a:r>
                              <a:endParaRPr kumimoji="1" lang="ja-JP" altLang="en-US" sz="2000" b="1" dirty="0"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6" name="テキスト ボックス 105"/>
                            <p:cNvSpPr txBox="1"/>
                            <p:nvPr/>
                          </p:nvSpPr>
                          <p:spPr>
                            <a:xfrm>
                              <a:off x="5495933" y="5143512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3333FF"/>
                                  </a:solidFill>
                                  <a:latin typeface="Symbol" pitchFamily="18" charset="2"/>
                                  <a:cs typeface="Times New Roman" pitchFamily="18" charset="0"/>
                                </a:rPr>
                                <a:t>D</a:t>
                              </a:r>
                              <a:r>
                                <a:rPr lang="en-US" altLang="ja-JP" sz="2000" b="1" dirty="0" smtClean="0">
                                  <a:solidFill>
                                    <a:srgbClr val="3333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T</a:t>
                              </a:r>
                              <a:endParaRPr kumimoji="1" lang="ja-JP" altLang="en-US" sz="2000" b="1" dirty="0">
                                <a:solidFill>
                                  <a:srgbClr val="3333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7" name="テキスト ボックス 106"/>
                            <p:cNvSpPr txBox="1"/>
                            <p:nvPr/>
                          </p:nvSpPr>
                          <p:spPr>
                            <a:xfrm>
                              <a:off x="6567503" y="3429000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Sc</a:t>
                              </a:r>
                              <a:endParaRPr kumimoji="1" lang="ja-JP" altLang="en-US" sz="2000" b="1" dirty="0">
                                <a:solidFill>
                                  <a:srgbClr val="FF00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8" name="テキスト ボックス 107"/>
                            <p:cNvSpPr txBox="1"/>
                            <p:nvPr/>
                          </p:nvSpPr>
                          <p:spPr>
                            <a:xfrm>
                              <a:off x="6924693" y="3857628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Ea</a:t>
                              </a:r>
                              <a:endParaRPr kumimoji="1" lang="ja-JP" altLang="en-US" sz="2000" b="1" dirty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09" name="テキスト ボックス 108"/>
                            <p:cNvSpPr txBox="1"/>
                            <p:nvPr/>
                          </p:nvSpPr>
                          <p:spPr>
                            <a:xfrm>
                              <a:off x="7139007" y="2857496"/>
                              <a:ext cx="612923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2000" b="1" dirty="0" smtClean="0">
                                  <a:solidFill>
                                    <a:srgbClr val="92D05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Es</a:t>
                              </a:r>
                              <a:endParaRPr kumimoji="1" lang="ja-JP" altLang="en-US" sz="2000" b="1" dirty="0">
                                <a:solidFill>
                                  <a:srgbClr val="92D05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10" name="円/楕円 109"/>
                            <p:cNvSpPr/>
                            <p:nvPr/>
                          </p:nvSpPr>
                          <p:spPr>
                            <a:xfrm>
                              <a:off x="5495933" y="5072074"/>
                              <a:ext cx="642942" cy="571504"/>
                            </a:xfrm>
                            <a:prstGeom prst="ellipse">
                              <a:avLst/>
                            </a:prstGeom>
                            <a:noFill/>
                            <a:ln w="57150">
                              <a:solidFill>
                                <a:srgbClr val="00B05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kumimoji="1" lang="ja-JP" altLang="en-US"/>
                            </a:p>
                          </p:txBody>
                        </p:sp>
                        <p:sp>
                          <p:nvSpPr>
                            <p:cNvPr id="111" name="テキスト ボックス 110"/>
                            <p:cNvSpPr txBox="1"/>
                            <p:nvPr/>
                          </p:nvSpPr>
                          <p:spPr>
                            <a:xfrm>
                              <a:off x="6500826" y="5643578"/>
                              <a:ext cx="1748650" cy="523220"/>
                            </a:xfrm>
                            <a:prstGeom prst="rect">
                              <a:avLst/>
                            </a:prstGeom>
                            <a:solidFill>
                              <a:srgbClr val="00FF00"/>
                            </a:soli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kumimoji="1" lang="en-US" altLang="ja-JP" sz="2800" b="1" dirty="0" smtClean="0">
                                  <a:solidFill>
                                    <a:srgbClr val="0070C0"/>
                                  </a:solidFill>
                                  <a:latin typeface="Symbol" pitchFamily="18" charset="2"/>
                                </a:rPr>
                                <a:t>D</a:t>
                              </a:r>
                              <a:r>
                                <a:rPr kumimoji="1" lang="en-US" altLang="ja-JP" sz="2800" b="1" dirty="0" smtClean="0">
                                  <a:solidFill>
                                    <a:srgbClr val="0070C0"/>
                                  </a:solidFill>
                                </a:rPr>
                                <a:t>T&lt;25C</a:t>
                              </a:r>
                              <a:endParaRPr kumimoji="1" lang="ja-JP" altLang="en-US" sz="2800" b="1" dirty="0">
                                <a:solidFill>
                                  <a:srgbClr val="0070C0"/>
                                </a:solidFill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34" name="グループ化 25"/>
                          <p:cNvGrpSpPr/>
                          <p:nvPr/>
                        </p:nvGrpSpPr>
                        <p:grpSpPr>
                          <a:xfrm>
                            <a:off x="473022" y="21678368"/>
                            <a:ext cx="3667150" cy="2953819"/>
                            <a:chOff x="1367686" y="1012404"/>
                            <a:chExt cx="5678543" cy="5248223"/>
                          </a:xfrm>
                        </p:grpSpPr>
                        <p:pic>
                          <p:nvPicPr>
                            <p:cNvPr id="135" name="Picture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785918" y="1214422"/>
                              <a:ext cx="5260311" cy="4915376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</p:pic>
                        <p:sp>
                          <p:nvSpPr>
                            <p:cNvPr id="136" name="テキスト ボックス 135"/>
                            <p:cNvSpPr txBox="1"/>
                            <p:nvPr/>
                          </p:nvSpPr>
                          <p:spPr>
                            <a:xfrm rot="16200000">
                              <a:off x="-786032" y="3296708"/>
                              <a:ext cx="5117637" cy="810201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altLang="ja-JP" sz="1400" dirty="0" smtClean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P (MW),  </a:t>
                              </a:r>
                              <a:r>
                                <a:rPr lang="en-US" altLang="ja-JP" sz="1400" dirty="0" smtClean="0">
                                  <a:solidFill>
                                    <a:srgbClr val="33CC33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Es (MV/m), </a:t>
                              </a:r>
                              <a:r>
                                <a:rPr lang="en-US" altLang="ja-JP" sz="1400" dirty="0" smtClean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Ea (MV/m), </a:t>
                              </a:r>
                              <a:r>
                                <a:rPr lang="en-US" altLang="ja-JP" sz="1400" dirty="0" smtClean="0">
                                  <a:solidFill>
                                    <a:srgbClr val="3333FF"/>
                                  </a:solidFill>
                                  <a:latin typeface="Symbol" pitchFamily="18" charset="2"/>
                                  <a:cs typeface="Times New Roman" pitchFamily="18" charset="0"/>
                                </a:rPr>
                                <a:t>D</a:t>
                              </a:r>
                              <a:r>
                                <a:rPr lang="en-US" altLang="ja-JP" sz="1400" dirty="0" smtClean="0">
                                  <a:solidFill>
                                    <a:srgbClr val="3333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T(C), </a:t>
                              </a:r>
                              <a:r>
                                <a:rPr lang="en-US" altLang="ja-JP" sz="1400" dirty="0" smtClean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rPr>
                                <a:t>Sc*50 (MW/mm2)</a:t>
                              </a:r>
                              <a:endParaRPr kumimoji="1" lang="ja-JP" altLang="en-US" sz="1400" dirty="0">
                                <a:solidFill>
                                  <a:srgbClr val="FF00FF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137" name="グループ化 24"/>
                            <p:cNvGrpSpPr/>
                            <p:nvPr/>
                          </p:nvGrpSpPr>
                          <p:grpSpPr>
                            <a:xfrm>
                              <a:off x="2143108" y="1012404"/>
                              <a:ext cx="3643337" cy="5156840"/>
                              <a:chOff x="2143108" y="1012404"/>
                              <a:chExt cx="3643337" cy="5156840"/>
                            </a:xfrm>
                          </p:grpSpPr>
                          <p:sp>
                            <p:nvSpPr>
                              <p:cNvPr id="138" name="テキスト ボックス 137"/>
                              <p:cNvSpPr txBox="1"/>
                              <p:nvPr/>
                            </p:nvSpPr>
                            <p:spPr>
                              <a:xfrm>
                                <a:off x="3571866" y="5786452"/>
                                <a:ext cx="1857388" cy="382792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800" dirty="0" smtClean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Iris number</a:t>
                                </a:r>
                                <a:endParaRPr kumimoji="1" lang="ja-JP" altLang="en-US" sz="800" dirty="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39" name="正方形/長方形 138"/>
                              <p:cNvSpPr/>
                              <p:nvPr/>
                            </p:nvSpPr>
                            <p:spPr>
                              <a:xfrm>
                                <a:off x="2143108" y="2500306"/>
                                <a:ext cx="142876" cy="57150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sp>
                            <p:nvSpPr>
                              <p:cNvPr id="140" name="正方形/長方形 139"/>
                              <p:cNvSpPr/>
                              <p:nvPr/>
                            </p:nvSpPr>
                            <p:spPr>
                              <a:xfrm>
                                <a:off x="2143108" y="3286124"/>
                                <a:ext cx="142876" cy="57150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sp>
                            <p:nvSpPr>
                              <p:cNvPr id="141" name="正方形/長方形 140"/>
                              <p:cNvSpPr/>
                              <p:nvPr/>
                            </p:nvSpPr>
                            <p:spPr>
                              <a:xfrm>
                                <a:off x="2143108" y="4071942"/>
                                <a:ext cx="142876" cy="57150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sp>
                            <p:nvSpPr>
                              <p:cNvPr id="142" name="正方形/長方形 141"/>
                              <p:cNvSpPr/>
                              <p:nvPr/>
                            </p:nvSpPr>
                            <p:spPr>
                              <a:xfrm>
                                <a:off x="2500298" y="1643050"/>
                                <a:ext cx="2428892" cy="642942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sp>
                            <p:nvSpPr>
                              <p:cNvPr id="143" name="正方形/長方形 142"/>
                              <p:cNvSpPr/>
                              <p:nvPr/>
                            </p:nvSpPr>
                            <p:spPr>
                              <a:xfrm>
                                <a:off x="2571736" y="2143116"/>
                                <a:ext cx="2000264" cy="21431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cxnSp>
                            <p:nvCxnSpPr>
                              <p:cNvPr id="144" name="直線コネクタ 143"/>
                              <p:cNvCxnSpPr/>
                              <p:nvPr/>
                            </p:nvCxnSpPr>
                            <p:spPr>
                              <a:xfrm rot="5400000" flipH="1" flipV="1">
                                <a:off x="2556832" y="2008571"/>
                                <a:ext cx="714380" cy="0"/>
                              </a:xfrm>
                              <a:prstGeom prst="line">
                                <a:avLst/>
                              </a:prstGeom>
                              <a:ln w="9525">
                                <a:solidFill>
                                  <a:schemeClr val="tx1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45" name="直線コネクタ 144"/>
                              <p:cNvCxnSpPr/>
                              <p:nvPr/>
                            </p:nvCxnSpPr>
                            <p:spPr>
                              <a:xfrm rot="5400000" flipH="1" flipV="1">
                                <a:off x="3013676" y="1996281"/>
                                <a:ext cx="714380" cy="0"/>
                              </a:xfrm>
                              <a:prstGeom prst="line">
                                <a:avLst/>
                              </a:prstGeom>
                              <a:ln w="9525">
                                <a:solidFill>
                                  <a:schemeClr val="tx1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46" name="直線コネクタ 145"/>
                              <p:cNvCxnSpPr/>
                              <p:nvPr/>
                            </p:nvCxnSpPr>
                            <p:spPr>
                              <a:xfrm rot="5400000" flipH="1" flipV="1">
                                <a:off x="3470520" y="1983991"/>
                                <a:ext cx="714380" cy="0"/>
                              </a:xfrm>
                              <a:prstGeom prst="line">
                                <a:avLst/>
                              </a:prstGeom>
                              <a:ln w="9525">
                                <a:solidFill>
                                  <a:schemeClr val="tx1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147" name="直線コネクタ 146"/>
                              <p:cNvCxnSpPr/>
                              <p:nvPr/>
                            </p:nvCxnSpPr>
                            <p:spPr>
                              <a:xfrm rot="5400000" flipH="1" flipV="1">
                                <a:off x="3927364" y="1971701"/>
                                <a:ext cx="714380" cy="0"/>
                              </a:xfrm>
                              <a:prstGeom prst="line">
                                <a:avLst/>
                              </a:prstGeom>
                              <a:ln w="9525">
                                <a:solidFill>
                                  <a:schemeClr val="tx1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148" name="正方形/長方形 147"/>
                              <p:cNvSpPr/>
                              <p:nvPr/>
                            </p:nvSpPr>
                            <p:spPr>
                              <a:xfrm>
                                <a:off x="4500562" y="2143116"/>
                                <a:ext cx="509590" cy="20479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kumimoji="1" lang="ja-JP" altLang="en-US" sz="800"/>
                              </a:p>
                            </p:txBody>
                          </p:sp>
                          <p:cxnSp>
                            <p:nvCxnSpPr>
                              <p:cNvPr id="149" name="直線コネクタ 148"/>
                              <p:cNvCxnSpPr/>
                              <p:nvPr/>
                            </p:nvCxnSpPr>
                            <p:spPr>
                              <a:xfrm rot="5400000" flipH="1" flipV="1">
                                <a:off x="4361912" y="1968841"/>
                                <a:ext cx="714380" cy="0"/>
                              </a:xfrm>
                              <a:prstGeom prst="line">
                                <a:avLst/>
                              </a:prstGeom>
                              <a:ln w="9525">
                                <a:solidFill>
                                  <a:schemeClr val="tx1"/>
                                </a:solidFill>
                                <a:prstDash val="dash"/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sp>
                            <p:nvSpPr>
                              <p:cNvPr id="150" name="テキスト ボックス 149"/>
                              <p:cNvSpPr txBox="1"/>
                              <p:nvPr/>
                            </p:nvSpPr>
                            <p:spPr>
                              <a:xfrm>
                                <a:off x="5000625" y="4357693"/>
                                <a:ext cx="785820" cy="1367111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4400" dirty="0" smtClean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P</a:t>
                                </a:r>
                                <a:endParaRPr kumimoji="1" lang="ja-JP" altLang="en-US" sz="4400" dirty="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51" name="テキスト ボックス 150"/>
                              <p:cNvSpPr txBox="1"/>
                              <p:nvPr/>
                            </p:nvSpPr>
                            <p:spPr>
                              <a:xfrm>
                                <a:off x="4929187" y="3357559"/>
                                <a:ext cx="785817" cy="546845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1400" dirty="0" smtClean="0">
                                    <a:solidFill>
                                      <a:srgbClr val="FF0000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Ea</a:t>
                                </a:r>
                                <a:endParaRPr kumimoji="1" lang="ja-JP" altLang="en-US" sz="1400" dirty="0">
                                  <a:solidFill>
                                    <a:srgbClr val="FF0000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52" name="テキスト ボックス 151"/>
                              <p:cNvSpPr txBox="1"/>
                              <p:nvPr/>
                            </p:nvSpPr>
                            <p:spPr>
                              <a:xfrm>
                                <a:off x="4500560" y="2571741"/>
                                <a:ext cx="785817" cy="546845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1400" dirty="0" smtClean="0">
                                    <a:solidFill>
                                      <a:srgbClr val="FF00FF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Sc</a:t>
                                </a:r>
                                <a:endParaRPr kumimoji="1" lang="ja-JP" altLang="en-US" sz="1400" dirty="0">
                                  <a:solidFill>
                                    <a:srgbClr val="FF00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53" name="テキスト ボックス 152"/>
                              <p:cNvSpPr txBox="1"/>
                              <p:nvPr/>
                            </p:nvSpPr>
                            <p:spPr>
                              <a:xfrm>
                                <a:off x="4571997" y="1857361"/>
                                <a:ext cx="785817" cy="546845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1400" dirty="0" smtClean="0">
                                    <a:solidFill>
                                      <a:srgbClr val="33CC33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Es</a:t>
                                </a:r>
                                <a:endParaRPr kumimoji="1" lang="ja-JP" altLang="en-US" sz="1400" dirty="0">
                                  <a:solidFill>
                                    <a:srgbClr val="33CC33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54" name="テキスト ボックス 153"/>
                              <p:cNvSpPr txBox="1"/>
                              <p:nvPr/>
                            </p:nvSpPr>
                            <p:spPr>
                              <a:xfrm>
                                <a:off x="3714742" y="5000636"/>
                                <a:ext cx="785817" cy="546845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1400" dirty="0" smtClean="0">
                                    <a:solidFill>
                                      <a:srgbClr val="3333FF"/>
                                    </a:solidFill>
                                    <a:latin typeface="Symbol" pitchFamily="18" charset="2"/>
                                    <a:cs typeface="Times New Roman" pitchFamily="18" charset="0"/>
                                  </a:rPr>
                                  <a:t>D</a:t>
                                </a:r>
                                <a:r>
                                  <a:rPr lang="en-US" altLang="ja-JP" sz="1400" dirty="0" smtClean="0">
                                    <a:solidFill>
                                      <a:srgbClr val="3333FF"/>
                                    </a:solidFill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T</a:t>
                                </a:r>
                                <a:endParaRPr kumimoji="1" lang="ja-JP" altLang="en-US" sz="1400" dirty="0">
                                  <a:solidFill>
                                    <a:srgbClr val="3333FF"/>
                                  </a:solidFill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55" name="テキスト ボックス 154"/>
                              <p:cNvSpPr txBox="1"/>
                              <p:nvPr/>
                            </p:nvSpPr>
                            <p:spPr>
                              <a:xfrm>
                                <a:off x="2591833" y="1012404"/>
                                <a:ext cx="2337354" cy="1148374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n-US" altLang="ja-JP" sz="1800" dirty="0" smtClean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T18 </a:t>
                                </a:r>
                                <a:r>
                                  <a:rPr lang="en-US" altLang="ja-JP" sz="1800" dirty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unloaded</a:t>
                                </a:r>
                                <a:r>
                                  <a:rPr lang="en-US" altLang="ja-JP" sz="1800" dirty="0" smtClean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 </a:t>
                                </a:r>
                              </a:p>
                              <a:p>
                                <a:pPr algn="ctr"/>
                                <a:r>
                                  <a:rPr kumimoji="1" lang="en-US" altLang="ja-JP" sz="1800" dirty="0" smtClean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100MV/m</a:t>
                                </a:r>
                                <a:endParaRPr kumimoji="1" lang="ja-JP" altLang="en-US" sz="1800" dirty="0">
                                  <a:latin typeface="Times New Roman" pitchFamily="18" charset="0"/>
                                  <a:cs typeface="Times New Roman" pitchFamily="18" charset="0"/>
                                </a:endParaRPr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156" name="テキスト ボックス 155"/>
                          <p:cNvSpPr txBox="1"/>
                          <p:nvPr/>
                        </p:nvSpPr>
                        <p:spPr>
                          <a:xfrm>
                            <a:off x="6597455" y="24515240"/>
                            <a:ext cx="1252393" cy="461665"/>
                          </a:xfrm>
                          <a:prstGeom prst="rect">
                            <a:avLst/>
                          </a:prstGeom>
                          <a:solidFill>
                            <a:srgbClr val="FFFF00"/>
                          </a:solidFill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kumimoji="1" lang="en-US" altLang="ja-JP" sz="2400" b="1" dirty="0" smtClean="0">
                                <a:solidFill>
                                  <a:srgbClr val="0070C0"/>
                                </a:solidFill>
                                <a:latin typeface="Symbol" pitchFamily="18" charset="2"/>
                              </a:rPr>
                              <a:t>D</a:t>
                            </a:r>
                            <a:r>
                              <a:rPr kumimoji="1" lang="en-US" altLang="ja-JP" sz="2400" b="1" dirty="0" smtClean="0">
                                <a:solidFill>
                                  <a:srgbClr val="0070C0"/>
                                </a:solidFill>
                              </a:rPr>
                              <a:t>T=47C</a:t>
                            </a:r>
                            <a:endParaRPr kumimoji="1" lang="ja-JP" altLang="en-US" sz="2400" b="1" dirty="0">
                              <a:solidFill>
                                <a:srgbClr val="0070C0"/>
                              </a:solidFill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6337" name="グループ化 56336"/>
                      <p:cNvGrpSpPr/>
                      <p:nvPr/>
                    </p:nvGrpSpPr>
                    <p:grpSpPr>
                      <a:xfrm>
                        <a:off x="4260597" y="23078742"/>
                        <a:ext cx="4121335" cy="3140990"/>
                        <a:chOff x="4323015" y="25698739"/>
                        <a:chExt cx="4121335" cy="3140990"/>
                      </a:xfrm>
                    </p:grpSpPr>
                    <p:grpSp>
                      <p:nvGrpSpPr>
                        <p:cNvPr id="56328" name="グループ化 56327"/>
                        <p:cNvGrpSpPr/>
                        <p:nvPr/>
                      </p:nvGrpSpPr>
                      <p:grpSpPr>
                        <a:xfrm>
                          <a:off x="4323015" y="25698739"/>
                          <a:ext cx="4121335" cy="2878393"/>
                          <a:chOff x="4323015" y="25698739"/>
                          <a:chExt cx="4121335" cy="2878393"/>
                        </a:xfrm>
                      </p:grpSpPr>
                      <p:pic>
                        <p:nvPicPr>
                          <p:cNvPr id="182" name="Picture 7" descr="C:\Higo\2010\Reports_Papers_Conferences_Talks\100800 加速器学会　姫路\加速管高電界試験\100603 TD18_Disk_#2_BDR_corrected.pn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3015" y="25698739"/>
                            <a:ext cx="4121335" cy="287839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cxnSp>
                        <p:nvCxnSpPr>
                          <p:cNvPr id="199" name="直線コネクタ 198"/>
                          <p:cNvCxnSpPr/>
                          <p:nvPr/>
                        </p:nvCxnSpPr>
                        <p:spPr>
                          <a:xfrm flipH="1">
                            <a:off x="5972175" y="26460450"/>
                            <a:ext cx="2209800" cy="2095500"/>
                          </a:xfrm>
                          <a:prstGeom prst="line">
                            <a:avLst/>
                          </a:prstGeom>
                          <a:ln w="76200">
                            <a:prstDash val="sys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56334" name="テキスト ボックス 56333"/>
                        <p:cNvSpPr txBox="1"/>
                        <p:nvPr/>
                      </p:nvSpPr>
                      <p:spPr>
                        <a:xfrm>
                          <a:off x="5141251" y="28378064"/>
                          <a:ext cx="1332552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kumimoji="1"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2200hrs</a:t>
                          </a:r>
                          <a:endParaRPr kumimoji="1" lang="ja-JP" altLang="en-US" sz="2400" b="1" dirty="0">
                            <a:solidFill>
                              <a:srgbClr val="0070C0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6338" name="グループ化 56337"/>
                      <p:cNvGrpSpPr/>
                      <p:nvPr/>
                    </p:nvGrpSpPr>
                    <p:grpSpPr>
                      <a:xfrm>
                        <a:off x="271411" y="23050994"/>
                        <a:ext cx="3806343" cy="3102138"/>
                        <a:chOff x="333829" y="25670991"/>
                        <a:chExt cx="3806343" cy="3102138"/>
                      </a:xfrm>
                    </p:grpSpPr>
                    <p:grpSp>
                      <p:nvGrpSpPr>
                        <p:cNvPr id="56333" name="グループ化 56332"/>
                        <p:cNvGrpSpPr/>
                        <p:nvPr/>
                      </p:nvGrpSpPr>
                      <p:grpSpPr>
                        <a:xfrm>
                          <a:off x="333829" y="25670991"/>
                          <a:ext cx="3806343" cy="2675409"/>
                          <a:chOff x="333829" y="25670991"/>
                          <a:chExt cx="3806343" cy="2675409"/>
                        </a:xfrm>
                      </p:grpSpPr>
                      <p:pic>
                        <p:nvPicPr>
                          <p:cNvPr id="181" name="Picture 10" descr="C:\Higo\2010\Reports_Papers_Conferences_Talks\100800 加速器学会　姫路\加速管高電界試験\090610_T18_#2_BDR_252ns_412ns_for plot(100803).PN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3829" y="25670991"/>
                            <a:ext cx="3806343" cy="2658398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cxnSp>
                        <p:nvCxnSpPr>
                          <p:cNvPr id="200" name="直線コネクタ 199"/>
                          <p:cNvCxnSpPr/>
                          <p:nvPr/>
                        </p:nvCxnSpPr>
                        <p:spPr>
                          <a:xfrm flipH="1">
                            <a:off x="1504950" y="25984200"/>
                            <a:ext cx="2381250" cy="2362200"/>
                          </a:xfrm>
                          <a:prstGeom prst="line">
                            <a:avLst/>
                          </a:prstGeom>
                          <a:ln w="76200">
                            <a:prstDash val="sys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211" name="テキスト ボックス 210"/>
                        <p:cNvSpPr txBox="1"/>
                        <p:nvPr/>
                      </p:nvSpPr>
                      <p:spPr>
                        <a:xfrm>
                          <a:off x="904448" y="28311464"/>
                          <a:ext cx="1332552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????</a:t>
                          </a:r>
                          <a:r>
                            <a:rPr kumimoji="1" lang="en-US" altLang="ja-JP" sz="2400" b="1" dirty="0" err="1" smtClean="0">
                              <a:solidFill>
                                <a:srgbClr val="0070C0"/>
                              </a:solidFill>
                            </a:rPr>
                            <a:t>hrs</a:t>
                          </a:r>
                          <a:endParaRPr kumimoji="1" lang="ja-JP" altLang="en-US" sz="2400" b="1" dirty="0">
                            <a:solidFill>
                              <a:srgbClr val="0070C0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6336" name="グループ化 56335"/>
                      <p:cNvGrpSpPr/>
                      <p:nvPr/>
                    </p:nvGrpSpPr>
                    <p:grpSpPr>
                      <a:xfrm>
                        <a:off x="8198389" y="23047103"/>
                        <a:ext cx="3757682" cy="3325029"/>
                        <a:chOff x="8260807" y="25667100"/>
                        <a:chExt cx="3757682" cy="3325029"/>
                      </a:xfrm>
                    </p:grpSpPr>
                    <p:grpSp>
                      <p:nvGrpSpPr>
                        <p:cNvPr id="56324" name="グループ化 56323"/>
                        <p:cNvGrpSpPr/>
                        <p:nvPr/>
                      </p:nvGrpSpPr>
                      <p:grpSpPr>
                        <a:xfrm>
                          <a:off x="8260807" y="25667100"/>
                          <a:ext cx="3757682" cy="2941670"/>
                          <a:chOff x="8260807" y="25667100"/>
                          <a:chExt cx="3757682" cy="2941670"/>
                        </a:xfrm>
                      </p:grpSpPr>
                      <p:grpSp>
                        <p:nvGrpSpPr>
                          <p:cNvPr id="159" name="グループ化 13"/>
                          <p:cNvGrpSpPr/>
                          <p:nvPr/>
                        </p:nvGrpSpPr>
                        <p:grpSpPr>
                          <a:xfrm>
                            <a:off x="8260807" y="25667100"/>
                            <a:ext cx="3757682" cy="2941670"/>
                            <a:chOff x="4500562" y="1214422"/>
                            <a:chExt cx="3342105" cy="2469876"/>
                          </a:xfrm>
                        </p:grpSpPr>
                        <p:pic>
                          <p:nvPicPr>
                            <p:cNvPr id="160" name="Picture 2" descr="C:\Higo\2011\X-band\Nextef\T24_Disk_#3\110308 Summary (7)\BDR vs Eacc.PNG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00562" y="1214422"/>
                              <a:ext cx="3342105" cy="2469876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  <p:cxnSp>
                          <p:nvCxnSpPr>
                            <p:cNvPr id="161" name="直線コネクタ 160"/>
                            <p:cNvCxnSpPr/>
                            <p:nvPr/>
                          </p:nvCxnSpPr>
                          <p:spPr>
                            <a:xfrm>
                              <a:off x="5012058" y="2748910"/>
                              <a:ext cx="2428892" cy="1588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FF0000"/>
                              </a:solidFill>
                              <a:prstDash val="dash"/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cxnSp>
                        <p:nvCxnSpPr>
                          <p:cNvPr id="183" name="直線コネクタ 182"/>
                          <p:cNvCxnSpPr/>
                          <p:nvPr/>
                        </p:nvCxnSpPr>
                        <p:spPr>
                          <a:xfrm flipH="1">
                            <a:off x="9715501" y="26612850"/>
                            <a:ext cx="2124074" cy="1905000"/>
                          </a:xfrm>
                          <a:prstGeom prst="line">
                            <a:avLst/>
                          </a:prstGeom>
                          <a:ln w="76200">
                            <a:prstDash val="sys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212" name="テキスト ボックス 211"/>
                        <p:cNvSpPr txBox="1"/>
                        <p:nvPr/>
                      </p:nvSpPr>
                      <p:spPr>
                        <a:xfrm>
                          <a:off x="9102579" y="28530464"/>
                          <a:ext cx="1332552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16</a:t>
                          </a:r>
                          <a:r>
                            <a:rPr kumimoji="1"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00hrs</a:t>
                          </a:r>
                          <a:endParaRPr kumimoji="1" lang="ja-JP" altLang="en-US" sz="2400" b="1" dirty="0">
                            <a:solidFill>
                              <a:srgbClr val="0070C0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6335" name="グループ化 56334"/>
                      <p:cNvGrpSpPr/>
                      <p:nvPr/>
                    </p:nvGrpSpPr>
                    <p:grpSpPr>
                      <a:xfrm>
                        <a:off x="11938559" y="23050994"/>
                        <a:ext cx="4500955" cy="3321667"/>
                        <a:chOff x="12000977" y="25670991"/>
                        <a:chExt cx="4500955" cy="3321667"/>
                      </a:xfrm>
                    </p:grpSpPr>
                    <p:grpSp>
                      <p:nvGrpSpPr>
                        <p:cNvPr id="56321" name="グループ化 56320"/>
                        <p:cNvGrpSpPr/>
                        <p:nvPr/>
                      </p:nvGrpSpPr>
                      <p:grpSpPr>
                        <a:xfrm>
                          <a:off x="12000977" y="25670991"/>
                          <a:ext cx="4500955" cy="3090835"/>
                          <a:chOff x="12000977" y="25670991"/>
                          <a:chExt cx="4500955" cy="3090835"/>
                        </a:xfrm>
                      </p:grpSpPr>
                      <p:pic>
                        <p:nvPicPr>
                          <p:cNvPr id="56323" name="Picture 3" descr="C:\Users\higo\120518 Backup CF-F9 2012\Report Conference Workshop Papers\120808　加速器学会\肥後 THPS093 Xバンド高電界\Figures\TD24#4 Summary(18) 120622 BDR TD24#4.PN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000977" y="25670991"/>
                            <a:ext cx="4500955" cy="30908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  <p:cxnSp>
                        <p:nvCxnSpPr>
                          <p:cNvPr id="192" name="直線コネクタ 191"/>
                          <p:cNvCxnSpPr/>
                          <p:nvPr/>
                        </p:nvCxnSpPr>
                        <p:spPr>
                          <a:xfrm flipH="1">
                            <a:off x="13294245" y="25934666"/>
                            <a:ext cx="2337176" cy="2677319"/>
                          </a:xfrm>
                          <a:prstGeom prst="line">
                            <a:avLst/>
                          </a:prstGeom>
                          <a:ln w="76200">
                            <a:prstDash val="sysDot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213" name="テキスト ボックス 212"/>
                        <p:cNvSpPr txBox="1"/>
                        <p:nvPr/>
                      </p:nvSpPr>
                      <p:spPr>
                        <a:xfrm>
                          <a:off x="12691274" y="28530993"/>
                          <a:ext cx="1332552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n-US" altLang="ja-JP" sz="2400" b="1" dirty="0">
                              <a:solidFill>
                                <a:srgbClr val="0070C0"/>
                              </a:solidFill>
                            </a:rPr>
                            <a:t>2</a:t>
                          </a:r>
                          <a:r>
                            <a:rPr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0</a:t>
                          </a:r>
                          <a:r>
                            <a:rPr kumimoji="1" lang="en-US" altLang="ja-JP" sz="2400" b="1" dirty="0" smtClean="0">
                              <a:solidFill>
                                <a:srgbClr val="0070C0"/>
                              </a:solidFill>
                            </a:rPr>
                            <a:t>00hrs</a:t>
                          </a:r>
                          <a:endParaRPr kumimoji="1" lang="ja-JP" altLang="en-US" sz="2400" b="1" dirty="0">
                            <a:solidFill>
                              <a:srgbClr val="0070C0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6341" name="グループ化 56340"/>
                      <p:cNvGrpSpPr/>
                      <p:nvPr/>
                    </p:nvGrpSpPr>
                    <p:grpSpPr>
                      <a:xfrm>
                        <a:off x="812837" y="26141299"/>
                        <a:ext cx="15598354" cy="4940874"/>
                        <a:chOff x="875255" y="28842172"/>
                        <a:chExt cx="15598354" cy="4859998"/>
                      </a:xfrm>
                    </p:grpSpPr>
                    <p:pic>
                      <p:nvPicPr>
                        <p:cNvPr id="218" name="Picture 3" descr="C:\Higo\2011\X-band\Nextef\T24_Disk_#3\110215 Dark current Yingchao\110209 T24#3 dark current.PNG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92792" y="29405943"/>
                          <a:ext cx="3074156" cy="4296227"/>
                        </a:xfrm>
                        <a:prstGeom prst="rect">
                          <a:avLst/>
                        </a:prstGeom>
                        <a:noFill/>
                      </p:spPr>
                    </p:pic>
                    <p:graphicFrame>
                      <p:nvGraphicFramePr>
                        <p:cNvPr id="219" name="Object 2"/>
                        <p:cNvGraphicFramePr>
                          <a:graphicFrameLocks noChangeAspect="1"/>
                        </p:cNvGraphicFramePr>
                        <p:nvPr>
                          <p:extLst>
                            <p:ext uri="{D42A27DB-BD31-4B8C-83A1-F6EECF244321}">
                              <p14:modId xmlns:p14="http://schemas.microsoft.com/office/powerpoint/2010/main" val="1907457504"/>
                            </p:ext>
                          </p:extLst>
                        </p:nvPr>
                      </p:nvGraphicFramePr>
                      <p:xfrm>
                        <a:off x="875255" y="29598516"/>
                        <a:ext cx="3375187" cy="3447446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56352" name="KGPlot" r:id="rId27" imgW="5486400" imgH="5486400" progId="KGraph_Plot">
                                <p:embed/>
                              </p:oleObj>
                            </mc:Choice>
                            <mc:Fallback>
                              <p:oleObj name="KGPlot" r:id="rId27" imgW="5486400" imgH="5486400" progId="KGraph_Plot">
                                <p:embed/>
                                <p:pic>
                                  <p:nvPicPr>
                                    <p:cNvPr id="0" name="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28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875255" y="29598516"/>
                                      <a:ext cx="3375187" cy="3447446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pic>
                      <p:nvPicPr>
                        <p:cNvPr id="220" name="Picture 2" descr="C:\Higo\2010\Reports_Papers_Conferences_Talks\100523_IPAC10_京都\Higo_THPEA012_KEK_Nextef\TD18_Disk_#2_DarkCurrent100308_forIPAC10.GIF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0012" y="28842172"/>
                          <a:ext cx="4011203" cy="4321628"/>
                        </a:xfrm>
                        <a:prstGeom prst="rect">
                          <a:avLst/>
                        </a:prstGeom>
                        <a:noFill/>
                      </p:spPr>
                    </p:pic>
                    <p:cxnSp>
                      <p:nvCxnSpPr>
                        <p:cNvPr id="221" name="直線コネクタ 220"/>
                        <p:cNvCxnSpPr/>
                        <p:nvPr/>
                      </p:nvCxnSpPr>
                      <p:spPr>
                        <a:xfrm>
                          <a:off x="1019916" y="30851741"/>
                          <a:ext cx="14928483" cy="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B0F0"/>
                          </a:solidFill>
                          <a:prstDash val="sysDot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24" name="直線コネクタ 223"/>
                        <p:cNvCxnSpPr/>
                        <p:nvPr/>
                      </p:nvCxnSpPr>
                      <p:spPr>
                        <a:xfrm>
                          <a:off x="894357" y="32583759"/>
                          <a:ext cx="14928483" cy="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B0F0"/>
                          </a:solidFill>
                          <a:prstDash val="sysDot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5" name="テキスト ボックス 224"/>
                        <p:cNvSpPr txBox="1"/>
                        <p:nvPr/>
                      </p:nvSpPr>
                      <p:spPr>
                        <a:xfrm>
                          <a:off x="10778943" y="31464651"/>
                          <a:ext cx="1684377" cy="461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ja-JP" sz="2400" dirty="0" smtClean="0">
                              <a:solidFill>
                                <a:srgbClr val="00B050"/>
                              </a:solidFill>
                              <a:sym typeface="Wingdings" pitchFamily="2" charset="2"/>
                            </a:rPr>
                            <a:t>85</a:t>
                          </a:r>
                          <a:r>
                            <a:rPr kumimoji="1" lang="en-US" altLang="ja-JP" sz="2400" dirty="0" smtClean="0">
                              <a:solidFill>
                                <a:srgbClr val="00B050"/>
                              </a:solidFill>
                              <a:sym typeface="Wingdings" pitchFamily="2" charset="2"/>
                            </a:rPr>
                            <a:t>MV/m</a:t>
                          </a:r>
                          <a:endParaRPr kumimoji="1" lang="ja-JP" altLang="en-US" sz="2400" dirty="0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6" name="テキスト ボックス 225"/>
                        <p:cNvSpPr txBox="1"/>
                        <p:nvPr/>
                      </p:nvSpPr>
                      <p:spPr>
                        <a:xfrm>
                          <a:off x="7110909" y="31002986"/>
                          <a:ext cx="1516898" cy="461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2400" dirty="0" smtClean="0">
                              <a:solidFill>
                                <a:srgbClr val="FF0000"/>
                              </a:solidFill>
                              <a:sym typeface="Wingdings" pitchFamily="2" charset="2"/>
                            </a:rPr>
                            <a:t>70MV/m</a:t>
                          </a:r>
                          <a:endParaRPr kumimoji="1" lang="ja-JP" altLang="en-US" sz="2400" dirty="0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7" name="テキスト ボックス 226"/>
                        <p:cNvSpPr txBox="1"/>
                        <p:nvPr/>
                      </p:nvSpPr>
                      <p:spPr>
                        <a:xfrm>
                          <a:off x="2569498" y="30864857"/>
                          <a:ext cx="1519717" cy="461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2400" dirty="0" smtClean="0">
                              <a:solidFill>
                                <a:srgbClr val="00B050"/>
                              </a:solidFill>
                              <a:sym typeface="Wingdings" pitchFamily="2" charset="2"/>
                            </a:rPr>
                            <a:t>90MV/m</a:t>
                          </a:r>
                          <a:endParaRPr kumimoji="1" lang="ja-JP" altLang="en-US" sz="2400" dirty="0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29" name="テキスト ボックス 228"/>
                        <p:cNvSpPr txBox="1"/>
                        <p:nvPr/>
                      </p:nvSpPr>
                      <p:spPr>
                        <a:xfrm>
                          <a:off x="923819" y="29057019"/>
                          <a:ext cx="3652238" cy="52322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kumimoji="1" lang="en-US" altLang="ja-JP" sz="2800" b="1" dirty="0" smtClean="0">
                              <a:sym typeface="Wingdings" pitchFamily="2" charset="2"/>
                            </a:rPr>
                            <a:t>Current at 10 </a:t>
                          </a:r>
                          <a:r>
                            <a:rPr kumimoji="1" lang="en-US" altLang="ja-JP" sz="2800" b="1" dirty="0" err="1" smtClean="0">
                              <a:sym typeface="Wingdings" pitchFamily="2" charset="2"/>
                            </a:rPr>
                            <a:t>microA</a:t>
                          </a:r>
                          <a:endParaRPr kumimoji="1" lang="ja-JP" altLang="en-US" sz="2800" b="1" dirty="0"/>
                        </a:p>
                      </p:txBody>
                    </p:sp>
                    <p:sp>
                      <p:nvSpPr>
                        <p:cNvPr id="290" name="テキスト ボックス 289"/>
                        <p:cNvSpPr txBox="1"/>
                        <p:nvPr/>
                      </p:nvSpPr>
                      <p:spPr>
                        <a:xfrm>
                          <a:off x="14789232" y="31482526"/>
                          <a:ext cx="1684377" cy="461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US" altLang="ja-JP" sz="2400" dirty="0" smtClean="0">
                              <a:solidFill>
                                <a:srgbClr val="00B050"/>
                              </a:solidFill>
                              <a:sym typeface="Wingdings" pitchFamily="2" charset="2"/>
                            </a:rPr>
                            <a:t>80</a:t>
                          </a:r>
                          <a:r>
                            <a:rPr kumimoji="1" lang="en-US" altLang="ja-JP" sz="2400" dirty="0" smtClean="0">
                              <a:solidFill>
                                <a:srgbClr val="00B050"/>
                              </a:solidFill>
                              <a:sym typeface="Wingdings" pitchFamily="2" charset="2"/>
                            </a:rPr>
                            <a:t>MV/m?</a:t>
                          </a:r>
                          <a:endParaRPr kumimoji="1" lang="ja-JP" altLang="en-US" sz="2400" dirty="0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</p:grpSp>
                </p:grpSp>
                <p:sp>
                  <p:nvSpPr>
                    <p:cNvPr id="241" name="テキスト ボックス 240"/>
                    <p:cNvSpPr txBox="1"/>
                    <p:nvPr/>
                  </p:nvSpPr>
                  <p:spPr>
                    <a:xfrm>
                      <a:off x="831939" y="15470739"/>
                      <a:ext cx="15269512" cy="707886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kumimoji="1" lang="en-US" altLang="ja-JP" sz="4000" dirty="0" smtClean="0"/>
                        <a:t>4</a:t>
                      </a:r>
                      <a:r>
                        <a:rPr kumimoji="1" lang="ja-JP" altLang="en-US" sz="4000" dirty="0" smtClean="0"/>
                        <a:t>台のプロトタイプ加速管の設計、プロセシング、高電界特性の比較</a:t>
                      </a:r>
                      <a:endParaRPr kumimoji="1" lang="ja-JP" altLang="en-US" sz="4000" dirty="0"/>
                    </a:p>
                  </p:txBody>
                </p:sp>
              </p:grpSp>
              <p:sp>
                <p:nvSpPr>
                  <p:cNvPr id="261" name="テキスト ボックス 260"/>
                  <p:cNvSpPr txBox="1"/>
                  <p:nvPr/>
                </p:nvSpPr>
                <p:spPr>
                  <a:xfrm>
                    <a:off x="2068834" y="26434855"/>
                    <a:ext cx="3758233" cy="707886"/>
                  </a:xfrm>
                  <a:prstGeom prst="rect">
                    <a:avLst/>
                  </a:prstGeom>
                  <a:solidFill>
                    <a:srgbClr val="FFFF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kumimoji="1" lang="ja-JP" altLang="en-US" sz="4000" dirty="0" smtClean="0"/>
                      <a:t>暗電流（</a:t>
                    </a:r>
                    <a:r>
                      <a:rPr kumimoji="1" lang="en-US" altLang="ja-JP" sz="4000" dirty="0" smtClean="0"/>
                      <a:t>FE)</a:t>
                    </a:r>
                    <a:r>
                      <a:rPr kumimoji="1" lang="ja-JP" altLang="en-US" sz="4000" dirty="0" smtClean="0"/>
                      <a:t>比較</a:t>
                    </a:r>
                    <a:endParaRPr kumimoji="1" lang="ja-JP" altLang="en-US" sz="4000" dirty="0"/>
                  </a:p>
                </p:txBody>
              </p:sp>
            </p:grpSp>
            <p:sp>
              <p:nvSpPr>
                <p:cNvPr id="263" name="テキスト ボックス 262"/>
                <p:cNvSpPr txBox="1"/>
                <p:nvPr/>
              </p:nvSpPr>
              <p:spPr>
                <a:xfrm>
                  <a:off x="1791564" y="22595373"/>
                  <a:ext cx="3758233" cy="707886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4000" dirty="0" smtClean="0"/>
                    <a:t>放電頻度比較</a:t>
                  </a:r>
                  <a:endParaRPr kumimoji="1" lang="ja-JP" altLang="en-US" sz="4000" dirty="0"/>
                </a:p>
              </p:txBody>
            </p:sp>
          </p:grpSp>
          <p:sp>
            <p:nvSpPr>
              <p:cNvPr id="282" name="正方形/長方形 281"/>
              <p:cNvSpPr/>
              <p:nvPr/>
            </p:nvSpPr>
            <p:spPr>
              <a:xfrm>
                <a:off x="1358571" y="14175610"/>
                <a:ext cx="26889968" cy="16943239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85" name="テキスト ボックス 284"/>
          <p:cNvSpPr txBox="1"/>
          <p:nvPr/>
        </p:nvSpPr>
        <p:spPr>
          <a:xfrm>
            <a:off x="24082042" y="32690684"/>
            <a:ext cx="508806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 smtClean="0"/>
              <a:t>今後の試験へ</a:t>
            </a:r>
            <a:endParaRPr kumimoji="1" lang="ja-JP" altLang="en-US" sz="4000" dirty="0"/>
          </a:p>
        </p:txBody>
      </p:sp>
      <p:grpSp>
        <p:nvGrpSpPr>
          <p:cNvPr id="283" name="グループ化 282"/>
          <p:cNvGrpSpPr/>
          <p:nvPr/>
        </p:nvGrpSpPr>
        <p:grpSpPr>
          <a:xfrm>
            <a:off x="9952052" y="38776339"/>
            <a:ext cx="5992258" cy="3672408"/>
            <a:chOff x="10190083" y="38834910"/>
            <a:chExt cx="5992258" cy="3672408"/>
          </a:xfrm>
        </p:grpSpPr>
        <p:grpSp>
          <p:nvGrpSpPr>
            <p:cNvPr id="280" name="グループ化 279"/>
            <p:cNvGrpSpPr/>
            <p:nvPr/>
          </p:nvGrpSpPr>
          <p:grpSpPr>
            <a:xfrm>
              <a:off x="10292393" y="38848455"/>
              <a:ext cx="5712385" cy="3528176"/>
              <a:chOff x="10292393" y="38848455"/>
              <a:chExt cx="5712385" cy="3528176"/>
            </a:xfrm>
          </p:grpSpPr>
          <p:pic>
            <p:nvPicPr>
              <p:cNvPr id="275" name="Picture 25"/>
              <p:cNvPicPr>
                <a:picLocks noChangeAspect="1" noChangeArrowheads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92393" y="38848455"/>
                <a:ext cx="3928153" cy="35281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95" name="テキスト ボックス 294"/>
              <p:cNvSpPr txBox="1"/>
              <p:nvPr/>
            </p:nvSpPr>
            <p:spPr>
              <a:xfrm>
                <a:off x="13961366" y="39475282"/>
                <a:ext cx="2043412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800" dirty="0" smtClean="0">
                    <a:solidFill>
                      <a:srgbClr val="0000FF"/>
                    </a:solidFill>
                  </a:rPr>
                  <a:t>以前のスイッチングモードでの計測例：</a:t>
                </a:r>
                <a:r>
                  <a:rPr lang="en-US" altLang="ja-JP" sz="1800" dirty="0" smtClean="0">
                    <a:solidFill>
                      <a:srgbClr val="0000FF"/>
                    </a:solidFill>
                  </a:rPr>
                  <a:t>TD18</a:t>
                </a:r>
                <a:r>
                  <a:rPr lang="ja-JP" altLang="en-US" sz="1800" dirty="0" err="1" smtClean="0">
                    <a:solidFill>
                      <a:srgbClr val="0000FF"/>
                    </a:solidFill>
                  </a:rPr>
                  <a:t>にて</a:t>
                </a:r>
                <a:r>
                  <a:rPr lang="ja-JP" altLang="en-US" sz="1800" dirty="0" smtClean="0">
                    <a:solidFill>
                      <a:srgbClr val="0000FF"/>
                    </a:solidFill>
                  </a:rPr>
                  <a:t>測定、パルス波高のみスイッチング　→　通常の</a:t>
                </a:r>
                <a:r>
                  <a:rPr lang="en-US" altLang="ja-JP" sz="1800" dirty="0" smtClean="0">
                    <a:solidFill>
                      <a:srgbClr val="0000FF"/>
                    </a:solidFill>
                  </a:rPr>
                  <a:t>BDR</a:t>
                </a:r>
                <a:r>
                  <a:rPr lang="ja-JP" altLang="en-US" sz="1800" dirty="0" smtClean="0">
                    <a:solidFill>
                      <a:srgbClr val="0000FF"/>
                    </a:solidFill>
                  </a:rPr>
                  <a:t>計測値（赤線）とスイッチングモードでの計測（赤丸）は合う。</a:t>
                </a:r>
                <a:endParaRPr kumimoji="1" lang="ja-JP" altLang="en-US" sz="1800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281" name="正方形/長方形 280"/>
            <p:cNvSpPr/>
            <p:nvPr/>
          </p:nvSpPr>
          <p:spPr>
            <a:xfrm>
              <a:off x="10190083" y="38834910"/>
              <a:ext cx="5992258" cy="3672408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287" name="直線矢印コネクタ 286"/>
          <p:cNvCxnSpPr/>
          <p:nvPr/>
        </p:nvCxnSpPr>
        <p:spPr>
          <a:xfrm>
            <a:off x="9183975" y="40301016"/>
            <a:ext cx="1061073" cy="13161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6" name="グループ化 305"/>
          <p:cNvGrpSpPr/>
          <p:nvPr/>
        </p:nvGrpSpPr>
        <p:grpSpPr>
          <a:xfrm>
            <a:off x="19297555" y="33772554"/>
            <a:ext cx="10153768" cy="8229480"/>
            <a:chOff x="19297555" y="33772554"/>
            <a:chExt cx="10153768" cy="8229480"/>
          </a:xfrm>
        </p:grpSpPr>
        <p:grpSp>
          <p:nvGrpSpPr>
            <p:cNvPr id="264" name="グループ化 263"/>
            <p:cNvGrpSpPr/>
            <p:nvPr/>
          </p:nvGrpSpPr>
          <p:grpSpPr>
            <a:xfrm>
              <a:off x="19958642" y="33968390"/>
              <a:ext cx="9492681" cy="8033644"/>
              <a:chOff x="19958642" y="33636241"/>
              <a:chExt cx="9492681" cy="8033644"/>
            </a:xfrm>
          </p:grpSpPr>
          <p:pic>
            <p:nvPicPr>
              <p:cNvPr id="168" name="Picture 1" descr="C:\Users\tabe\w\HG\X-Band\Single_Cell_Test\Pres\2011-12_DampedCav_Sim\g1.bmp"/>
              <p:cNvPicPr>
                <a:picLocks noChangeAspect="1" noChangeArrowheads="1"/>
              </p:cNvPicPr>
              <p:nvPr/>
            </p:nvPicPr>
            <p:blipFill>
              <a:blip r:embed="rId31" cstate="print"/>
              <a:srcRect l="14230" t="5896"/>
              <a:stretch>
                <a:fillRect/>
              </a:stretch>
            </p:blipFill>
            <p:spPr bwMode="auto">
              <a:xfrm>
                <a:off x="19958642" y="38351484"/>
                <a:ext cx="3969297" cy="2813140"/>
              </a:xfrm>
              <a:prstGeom prst="rect">
                <a:avLst/>
              </a:prstGeom>
              <a:noFill/>
            </p:spPr>
          </p:pic>
          <p:grpSp>
            <p:nvGrpSpPr>
              <p:cNvPr id="169" name="グループ化 21"/>
              <p:cNvGrpSpPr/>
              <p:nvPr/>
            </p:nvGrpSpPr>
            <p:grpSpPr>
              <a:xfrm>
                <a:off x="26053576" y="33636241"/>
                <a:ext cx="2714644" cy="3324355"/>
                <a:chOff x="428596" y="1643050"/>
                <a:chExt cx="3287425" cy="4175216"/>
              </a:xfrm>
            </p:grpSpPr>
            <p:pic>
              <p:nvPicPr>
                <p:cNvPr id="170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print"/>
                <a:srcRect/>
                <a:stretch>
                  <a:fillRect/>
                </a:stretch>
              </p:blipFill>
              <p:spPr bwMode="auto">
                <a:xfrm flipH="1">
                  <a:off x="714348" y="3643314"/>
                  <a:ext cx="2714644" cy="14646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71" name="Picture 3" descr="Single Cu SW Structure"/>
                <p:cNvPicPr>
                  <a:picLocks noChangeAspect="1" noChangeArrowheads="1"/>
                </p:cNvPicPr>
                <p:nvPr/>
              </p:nvPicPr>
              <p:blipFill>
                <a:blip r:embed="rId33" cstate="print"/>
                <a:srcRect t="7567" b="15501"/>
                <a:stretch>
                  <a:fillRect/>
                </a:stretch>
              </p:blipFill>
              <p:spPr bwMode="auto">
                <a:xfrm>
                  <a:off x="428596" y="1643050"/>
                  <a:ext cx="3287425" cy="2252767"/>
                </a:xfrm>
                <a:prstGeom prst="rect">
                  <a:avLst/>
                </a:prstGeom>
                <a:noFill/>
              </p:spPr>
            </p:pic>
            <p:sp>
              <p:nvSpPr>
                <p:cNvPr id="172" name="テキスト ボックス 171"/>
                <p:cNvSpPr txBox="1"/>
                <p:nvPr/>
              </p:nvSpPr>
              <p:spPr>
                <a:xfrm>
                  <a:off x="633983" y="4929198"/>
                  <a:ext cx="2396187" cy="8890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2000" dirty="0" smtClean="0"/>
                    <a:t>High field only at center cell</a:t>
                  </a:r>
                  <a:endParaRPr kumimoji="1" lang="ja-JP" altLang="en-US" sz="2000" dirty="0"/>
                </a:p>
              </p:txBody>
            </p:sp>
          </p:grpSp>
          <p:pic>
            <p:nvPicPr>
              <p:cNvPr id="173" name="Picture 4" descr="C:\Users\higo\2011\申請\日米\111220　ワークショップ\LGM material.jpg"/>
              <p:cNvPicPr>
                <a:picLocks noChangeAspect="1" noChangeArrowheads="1"/>
              </p:cNvPicPr>
              <p:nvPr/>
            </p:nvPicPr>
            <p:blipFill>
              <a:blip r:embed="rId34"/>
              <a:srcRect/>
              <a:stretch>
                <a:fillRect/>
              </a:stretch>
            </p:blipFill>
            <p:spPr bwMode="auto">
              <a:xfrm>
                <a:off x="23859127" y="34887939"/>
                <a:ext cx="2001243" cy="1718714"/>
              </a:xfrm>
              <a:prstGeom prst="rect">
                <a:avLst/>
              </a:prstGeom>
              <a:noFill/>
            </p:spPr>
          </p:pic>
          <p:grpSp>
            <p:nvGrpSpPr>
              <p:cNvPr id="262" name="グループ化 261"/>
              <p:cNvGrpSpPr/>
              <p:nvPr/>
            </p:nvGrpSpPr>
            <p:grpSpPr>
              <a:xfrm>
                <a:off x="23485938" y="37285981"/>
                <a:ext cx="5965385" cy="4383904"/>
                <a:chOff x="23485938" y="37285981"/>
                <a:chExt cx="5965385" cy="4383904"/>
              </a:xfrm>
            </p:grpSpPr>
            <p:pic>
              <p:nvPicPr>
                <p:cNvPr id="56322" name="Picture 2"/>
                <p:cNvPicPr>
                  <a:picLocks noChangeAspect="1" noChangeArrowheads="1"/>
                </p:cNvPicPr>
                <p:nvPr/>
              </p:nvPicPr>
              <p:blipFill>
                <a:blip r:embed="rId3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606118" y="37285981"/>
                  <a:ext cx="5845205" cy="43839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60" name="正方形/長方形 259"/>
                <p:cNvSpPr/>
                <p:nvPr/>
              </p:nvSpPr>
              <p:spPr>
                <a:xfrm>
                  <a:off x="23485938" y="41164624"/>
                  <a:ext cx="5821369" cy="5052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cxnSp>
          <p:nvCxnSpPr>
            <p:cNvPr id="289" name="直線コネクタ 288"/>
            <p:cNvCxnSpPr/>
            <p:nvPr/>
          </p:nvCxnSpPr>
          <p:spPr>
            <a:xfrm>
              <a:off x="23252070" y="33800550"/>
              <a:ext cx="6055237" cy="0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直線コネクタ 302"/>
            <p:cNvCxnSpPr/>
            <p:nvPr/>
          </p:nvCxnSpPr>
          <p:spPr>
            <a:xfrm>
              <a:off x="19297555" y="37984359"/>
              <a:ext cx="4092900" cy="0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直線コネクタ 303"/>
            <p:cNvCxnSpPr/>
            <p:nvPr/>
          </p:nvCxnSpPr>
          <p:spPr>
            <a:xfrm>
              <a:off x="23261626" y="33772554"/>
              <a:ext cx="48317" cy="4167789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直線コネクタ 307"/>
            <p:cNvCxnSpPr/>
            <p:nvPr/>
          </p:nvCxnSpPr>
          <p:spPr>
            <a:xfrm>
              <a:off x="19297555" y="37972317"/>
              <a:ext cx="20959" cy="3857854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直線コネクタ 313"/>
            <p:cNvCxnSpPr/>
            <p:nvPr/>
          </p:nvCxnSpPr>
          <p:spPr>
            <a:xfrm flipV="1">
              <a:off x="19308034" y="41749403"/>
              <a:ext cx="9999273" cy="80768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直線コネクタ 315"/>
            <p:cNvCxnSpPr>
              <a:endCxn id="260" idx="3"/>
            </p:cNvCxnSpPr>
            <p:nvPr/>
          </p:nvCxnSpPr>
          <p:spPr>
            <a:xfrm>
              <a:off x="29287160" y="33798672"/>
              <a:ext cx="20147" cy="7950732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グループ化 308"/>
          <p:cNvGrpSpPr/>
          <p:nvPr/>
        </p:nvGrpSpPr>
        <p:grpSpPr>
          <a:xfrm>
            <a:off x="18842166" y="6947385"/>
            <a:ext cx="9359701" cy="6866659"/>
            <a:chOff x="18842166" y="7308951"/>
            <a:chExt cx="9359701" cy="6866659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19419299" y="7642588"/>
              <a:ext cx="8373637" cy="6048377"/>
              <a:chOff x="0" y="0"/>
              <a:chExt cx="9144000" cy="6604819"/>
            </a:xfrm>
          </p:grpSpPr>
          <p:sp>
            <p:nvSpPr>
              <p:cNvPr id="45" name="タイトル 1"/>
              <p:cNvSpPr txBox="1">
                <a:spLocks/>
              </p:cNvSpPr>
              <p:nvPr/>
            </p:nvSpPr>
            <p:spPr>
              <a:xfrm>
                <a:off x="0" y="0"/>
                <a:ext cx="9144000" cy="93978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>
                <a:normAutofit/>
              </a:bodyPr>
              <a:lstStyle>
                <a:lvl1pPr algn="ctr" defTabSz="4176431" rtl="0" eaLnBrk="1" latinLnBrk="0" hangingPunct="1">
                  <a:spcBef>
                    <a:spcPct val="0"/>
                  </a:spcBef>
                  <a:buNone/>
                  <a:defRPr kumimoji="1" sz="201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ja-JP" sz="4000" dirty="0" smtClean="0"/>
                  <a:t>SLAC/KEK typical fab/test flow</a:t>
                </a:r>
                <a:endParaRPr lang="ja-JP" altLang="en-US" sz="4000" dirty="0"/>
              </a:p>
            </p:txBody>
          </p:sp>
          <p:sp>
            <p:nvSpPr>
              <p:cNvPr id="46" name="テキスト ボックス 45"/>
              <p:cNvSpPr txBox="1"/>
              <p:nvPr/>
            </p:nvSpPr>
            <p:spPr>
              <a:xfrm>
                <a:off x="2427150" y="1070976"/>
                <a:ext cx="1571636" cy="70788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800" dirty="0" smtClean="0"/>
                  <a:t>Design for CLIC (CERN)</a:t>
                </a:r>
                <a:endParaRPr kumimoji="1" lang="ja-JP" altLang="en-US" sz="1800" dirty="0"/>
              </a:p>
            </p:txBody>
          </p:sp>
          <p:sp>
            <p:nvSpPr>
              <p:cNvPr id="47" name="テキスト ボックス 46"/>
              <p:cNvSpPr txBox="1"/>
              <p:nvPr/>
            </p:nvSpPr>
            <p:spPr>
              <a:xfrm>
                <a:off x="569762" y="2428298"/>
                <a:ext cx="1785950" cy="70788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Fabrication of parts (KEK</a:t>
                </a:r>
                <a:r>
                  <a:rPr kumimoji="1" lang="en-US" altLang="ja-JP" sz="1800" dirty="0" smtClean="0"/>
                  <a:t>)</a:t>
                </a:r>
                <a:endParaRPr kumimoji="1" lang="ja-JP" altLang="en-US" sz="1800" dirty="0"/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>
                <a:off x="3070092" y="4285686"/>
                <a:ext cx="1357322" cy="70788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Bonding (SLAC)</a:t>
                </a:r>
                <a:endParaRPr kumimoji="1" lang="ja-JP" altLang="en-US" sz="1800" dirty="0"/>
              </a:p>
            </p:txBody>
          </p:sp>
          <p:sp>
            <p:nvSpPr>
              <p:cNvPr id="49" name="テキスト ボックス 48"/>
              <p:cNvSpPr txBox="1"/>
              <p:nvPr/>
            </p:nvSpPr>
            <p:spPr>
              <a:xfrm>
                <a:off x="1498456" y="3928496"/>
                <a:ext cx="928694" cy="70788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CP (SLAC)</a:t>
                </a:r>
                <a:endParaRPr kumimoji="1" lang="ja-JP" altLang="en-US" sz="1800" dirty="0"/>
              </a:p>
            </p:txBody>
          </p:sp>
          <p:sp>
            <p:nvSpPr>
              <p:cNvPr id="50" name="テキスト ボックス 49"/>
              <p:cNvSpPr txBox="1"/>
              <p:nvPr/>
            </p:nvSpPr>
            <p:spPr>
              <a:xfrm>
                <a:off x="5070356" y="3928496"/>
                <a:ext cx="1357322" cy="70788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VAC bake (SLAC)</a:t>
                </a:r>
                <a:endParaRPr kumimoji="1" lang="ja-JP" altLang="en-US" sz="1800" dirty="0"/>
              </a:p>
            </p:txBody>
          </p:sp>
          <p:sp>
            <p:nvSpPr>
              <p:cNvPr id="51" name="テキスト ボックス 50"/>
              <p:cNvSpPr txBox="1"/>
              <p:nvPr/>
            </p:nvSpPr>
            <p:spPr>
              <a:xfrm>
                <a:off x="4416014" y="2213984"/>
                <a:ext cx="1643074" cy="1015663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High power test (NLCTA-SLAC)</a:t>
                </a:r>
                <a:endParaRPr kumimoji="1" lang="ja-JP" altLang="en-US" sz="1800" dirty="0"/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6141926" y="2213984"/>
                <a:ext cx="1785950" cy="1015663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800" dirty="0" smtClean="0"/>
                  <a:t>High power test (Nextef-KEK)</a:t>
                </a:r>
                <a:endParaRPr kumimoji="1" lang="ja-JP" altLang="en-US" sz="1800" dirty="0"/>
              </a:p>
            </p:txBody>
          </p:sp>
          <p:sp>
            <p:nvSpPr>
              <p:cNvPr id="53" name="V 字形矢印 52"/>
              <p:cNvSpPr/>
              <p:nvPr/>
            </p:nvSpPr>
            <p:spPr>
              <a:xfrm rot="8723235">
                <a:off x="1984278" y="1895772"/>
                <a:ext cx="500066" cy="35719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4" name="V 字形矢印 53"/>
              <p:cNvSpPr/>
              <p:nvPr/>
            </p:nvSpPr>
            <p:spPr>
              <a:xfrm rot="3725275">
                <a:off x="1594723" y="3340070"/>
                <a:ext cx="500066" cy="35719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5" name="V 字形矢印 54"/>
              <p:cNvSpPr/>
              <p:nvPr/>
            </p:nvSpPr>
            <p:spPr>
              <a:xfrm rot="1384741">
                <a:off x="2477148" y="4226529"/>
                <a:ext cx="500066" cy="35719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6" name="V 字形矢印 55"/>
              <p:cNvSpPr/>
              <p:nvPr/>
            </p:nvSpPr>
            <p:spPr>
              <a:xfrm rot="20389954">
                <a:off x="4545094" y="4360939"/>
                <a:ext cx="500066" cy="357190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7" name="V 字形矢印 56"/>
              <p:cNvSpPr/>
              <p:nvPr/>
            </p:nvSpPr>
            <p:spPr>
              <a:xfrm rot="13786395">
                <a:off x="5384745" y="3459708"/>
                <a:ext cx="771130" cy="275471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8" name="V 字形矢印 57"/>
              <p:cNvSpPr/>
              <p:nvPr/>
            </p:nvSpPr>
            <p:spPr>
              <a:xfrm rot="18677362">
                <a:off x="6042836" y="3528414"/>
                <a:ext cx="771130" cy="275471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59" name="V 字形矢印 58"/>
              <p:cNvSpPr/>
              <p:nvPr/>
            </p:nvSpPr>
            <p:spPr>
              <a:xfrm rot="12050431">
                <a:off x="4114593" y="1393813"/>
                <a:ext cx="1127948" cy="275471"/>
              </a:xfrm>
              <a:prstGeom prst="notch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/>
              </a:p>
            </p:txBody>
          </p:sp>
          <p:sp>
            <p:nvSpPr>
              <p:cNvPr id="60" name="アーチ 59"/>
              <p:cNvSpPr/>
              <p:nvPr/>
            </p:nvSpPr>
            <p:spPr>
              <a:xfrm>
                <a:off x="5070356" y="1785356"/>
                <a:ext cx="1857388" cy="642942"/>
              </a:xfrm>
              <a:prstGeom prst="blockArc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0">
                  <a:solidFill>
                    <a:schemeClr val="tx1"/>
                  </a:solidFill>
                </a:endParaRPr>
              </a:p>
            </p:txBody>
          </p:sp>
          <p:pic>
            <p:nvPicPr>
              <p:cNvPr id="61" name="Picture 2" descr="C:\Higo\2010\Reports_Papers_Conferences_Talks\100523_IPAC10_京都\Higo_THPEA012_KEK_Nextef\Poster\TD18#2 Setup at Nextef IMG_0367.jpg"/>
              <p:cNvPicPr>
                <a:picLocks noChangeAspect="1" noChangeArrowheads="1"/>
              </p:cNvPicPr>
              <p:nvPr/>
            </p:nvPicPr>
            <p:blipFill>
              <a:blip r:embed="rId36" cstate="print"/>
              <a:srcRect/>
              <a:stretch>
                <a:fillRect/>
              </a:stretch>
            </p:blipFill>
            <p:spPr bwMode="auto">
              <a:xfrm>
                <a:off x="7234536" y="910434"/>
                <a:ext cx="1641604" cy="1231731"/>
              </a:xfrm>
              <a:prstGeom prst="rect">
                <a:avLst/>
              </a:prstGeom>
              <a:noFill/>
            </p:spPr>
          </p:pic>
          <p:pic>
            <p:nvPicPr>
              <p:cNvPr id="62" name="Picture 2" descr="C:\Higo\2009\Picture\091012 TD18 from Juwen\TD18(KEK) in furnace reduced.jpg"/>
              <p:cNvPicPr>
                <a:picLocks noChangeAspect="1" noChangeArrowheads="1"/>
              </p:cNvPicPr>
              <p:nvPr/>
            </p:nvPicPr>
            <p:blipFill>
              <a:blip r:embed="rId37" cstate="print"/>
              <a:srcRect/>
              <a:stretch>
                <a:fillRect/>
              </a:stretch>
            </p:blipFill>
            <p:spPr bwMode="auto">
              <a:xfrm>
                <a:off x="1979712" y="4869160"/>
                <a:ext cx="993006" cy="1717676"/>
              </a:xfrm>
              <a:prstGeom prst="rect">
                <a:avLst/>
              </a:prstGeom>
              <a:noFill/>
            </p:spPr>
          </p:pic>
          <p:pic>
            <p:nvPicPr>
              <p:cNvPr id="63" name="Picture 1" descr="C:\Higo\2010\Reports_Papers_Conferences_Talks\100523_IPAC10_京都\Higo_THPEA012_KEK_Nextef\Poster\CIMG1980_DiskDampCell-CupSide.jpg"/>
              <p:cNvPicPr>
                <a:picLocks noChangeAspect="1" noChangeArrowheads="1"/>
              </p:cNvPicPr>
              <p:nvPr/>
            </p:nvPicPr>
            <p:blipFill>
              <a:blip r:embed="rId38" cstate="print"/>
              <a:srcRect/>
              <a:stretch>
                <a:fillRect/>
              </a:stretch>
            </p:blipFill>
            <p:spPr bwMode="auto">
              <a:xfrm>
                <a:off x="212572" y="3214116"/>
                <a:ext cx="1143008" cy="856741"/>
              </a:xfrm>
              <a:prstGeom prst="rect">
                <a:avLst/>
              </a:prstGeom>
              <a:noFill/>
            </p:spPr>
          </p:pic>
          <p:pic>
            <p:nvPicPr>
              <p:cNvPr id="64" name="Picture 3"/>
              <p:cNvPicPr>
                <a:picLocks noChangeAspect="1" noChangeArrowheads="1"/>
              </p:cNvPicPr>
              <p:nvPr/>
            </p:nvPicPr>
            <p:blipFill>
              <a:blip r:embed="rId39" cstate="print"/>
              <a:srcRect/>
              <a:stretch>
                <a:fillRect/>
              </a:stretch>
            </p:blipFill>
            <p:spPr bwMode="auto">
              <a:xfrm>
                <a:off x="6588224" y="3933056"/>
                <a:ext cx="1128713" cy="26717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5" name="Picture 4"/>
              <p:cNvPicPr>
                <a:picLocks noChangeAspect="1" noChangeArrowheads="1"/>
              </p:cNvPicPr>
              <p:nvPr/>
            </p:nvPicPr>
            <p:blipFill>
              <a:blip r:embed="rId40" cstate="print"/>
              <a:srcRect/>
              <a:stretch>
                <a:fillRect/>
              </a:stretch>
            </p:blipFill>
            <p:spPr bwMode="auto">
              <a:xfrm>
                <a:off x="2706716" y="2428298"/>
                <a:ext cx="1601552" cy="1389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07" name="正方形/長方形 306"/>
            <p:cNvSpPr/>
            <p:nvPr/>
          </p:nvSpPr>
          <p:spPr>
            <a:xfrm>
              <a:off x="18842166" y="7308951"/>
              <a:ext cx="9359701" cy="686665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3366</TotalTime>
  <Words>478</Words>
  <Application>Microsoft Office PowerPoint</Application>
  <PresentationFormat>ユーザー設定</PresentationFormat>
  <Paragraphs>122</Paragraphs>
  <Slides>1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Office テーマ</vt:lpstr>
      <vt:lpstr>KGPlot</vt:lpstr>
      <vt:lpstr>PowerPoint プレゼンテーション</vt:lpstr>
    </vt:vector>
  </TitlesOfParts>
  <Company>KEK Accelerator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Higo</dc:creator>
  <cp:lastModifiedBy>higo</cp:lastModifiedBy>
  <cp:revision>156</cp:revision>
  <cp:lastPrinted>2012-08-06T04:42:34Z</cp:lastPrinted>
  <dcterms:created xsi:type="dcterms:W3CDTF">2009-08-03T07:56:11Z</dcterms:created>
  <dcterms:modified xsi:type="dcterms:W3CDTF">2012-08-06T04:42:42Z</dcterms:modified>
</cp:coreProperties>
</file>